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63" r:id="rId5"/>
    <p:sldId id="258" r:id="rId6"/>
    <p:sldId id="261" r:id="rId7"/>
    <p:sldId id="259" r:id="rId8"/>
    <p:sldId id="260" r:id="rId9"/>
    <p:sldId id="262" r:id="rId10"/>
  </p:sldIdLst>
  <p:sldSz cx="12192000" cy="6858000"/>
  <p:notesSz cx="674052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94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071" y="0"/>
            <a:ext cx="2920894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0EEBF-1DC1-41DF-B21F-07740875C8A2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20894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071" y="9372793"/>
            <a:ext cx="2920894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91AF8-A247-47A9-87B2-BB25F2E37A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627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FC507-EEFA-4719-AAF1-3DA44063DD58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48213"/>
            <a:ext cx="5391150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7938" y="937260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D9298-BC8B-4A29-A1C6-FAB23A4F04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78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3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68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351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529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800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816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985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76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D9298-BC8B-4A29-A1C6-FAB23A4F04B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366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69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210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60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863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86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019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45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355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71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146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704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609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978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353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952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E297B-A478-45DC-B48F-56CDA4F34EBA}" type="datetimeFigureOut">
              <a:rPr lang="en-IE" smtClean="0"/>
              <a:t>12/06/2019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ADD447-42F9-440D-B421-F8E602EAA4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0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3800" dirty="0"/>
              <a:t>Supporting Child Relatives of Adults with Acquired Brain Injury: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A Resource for Rehabilitation Teams</a:t>
            </a:r>
          </a:p>
          <a:p>
            <a:endParaRPr lang="en-IE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35567" y="640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56973"/>
              </p:ext>
            </p:extLst>
          </p:nvPr>
        </p:nvGraphicFramePr>
        <p:xfrm>
          <a:off x="935567" y="640888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67" y="640888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IE" sz="1600" b="1" i="1" dirty="0"/>
              <a:t>Phil Butler, Senior Social Worker, NRH</a:t>
            </a:r>
          </a:p>
        </p:txBody>
      </p:sp>
    </p:spTree>
    <p:extLst>
      <p:ext uri="{BB962C8B-B14F-4D97-AF65-F5344CB8AC3E}">
        <p14:creationId xmlns:p14="http://schemas.microsoft.com/office/powerpoint/2010/main" val="67014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09639"/>
            <a:ext cx="8596668" cy="13208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Background to the project</a:t>
            </a:r>
          </a:p>
          <a:p>
            <a:endParaRPr lang="en-IE" dirty="0"/>
          </a:p>
          <a:p>
            <a:r>
              <a:rPr lang="en-IE" dirty="0"/>
              <a:t>Aims and objectives</a:t>
            </a:r>
          </a:p>
          <a:p>
            <a:endParaRPr lang="en-IE" dirty="0"/>
          </a:p>
          <a:p>
            <a:r>
              <a:rPr lang="en-IE" dirty="0"/>
              <a:t>Methodology</a:t>
            </a:r>
          </a:p>
          <a:p>
            <a:endParaRPr lang="en-IE" dirty="0"/>
          </a:p>
          <a:p>
            <a:r>
              <a:rPr lang="en-IE" dirty="0"/>
              <a:t>Contents of the pack</a:t>
            </a:r>
          </a:p>
          <a:p>
            <a:endParaRPr lang="en-IE" dirty="0"/>
          </a:p>
          <a:p>
            <a:r>
              <a:rPr lang="en-IE" dirty="0"/>
              <a:t>Feedback and outcomes</a:t>
            </a:r>
          </a:p>
          <a:p>
            <a:endParaRPr lang="en-IE" dirty="0"/>
          </a:p>
          <a:p>
            <a:r>
              <a:rPr lang="en-IE" dirty="0"/>
              <a:t>Future plans</a:t>
            </a:r>
          </a:p>
          <a:p>
            <a:endParaRPr lang="en-I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186423"/>
              </p:ext>
            </p:extLst>
          </p:nvPr>
        </p:nvGraphicFramePr>
        <p:xfrm>
          <a:off x="0" y="121445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5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6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67110"/>
            <a:ext cx="8596668" cy="1320800"/>
          </a:xfrm>
        </p:spPr>
        <p:txBody>
          <a:bodyPr/>
          <a:lstStyle/>
          <a:p>
            <a:r>
              <a:rPr lang="en-IE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Many NRH patients are parents: e.g. mother with ABI has young children at home whom she doesn’t remember; father with ABI who is unable to speak to his child</a:t>
            </a:r>
          </a:p>
          <a:p>
            <a:endParaRPr lang="en-IE" dirty="0"/>
          </a:p>
          <a:p>
            <a:r>
              <a:rPr lang="en-IE" dirty="0"/>
              <a:t>NRH Brain Injury program: IDT works with patients with ABI and helps them to achieve goals in order to improve their quality of life. </a:t>
            </a:r>
          </a:p>
          <a:p>
            <a:endParaRPr lang="en-IE" dirty="0"/>
          </a:p>
          <a:p>
            <a:r>
              <a:rPr lang="en-IE" dirty="0"/>
              <a:t>Increased emphasis on family focused rehabilitation – need to establish meaningful goals with patients </a:t>
            </a:r>
          </a:p>
          <a:p>
            <a:endParaRPr lang="en-IE" dirty="0"/>
          </a:p>
          <a:p>
            <a:r>
              <a:rPr lang="en-IE" dirty="0"/>
              <a:t>Need to have a more consistent approach to including child relatives</a:t>
            </a:r>
          </a:p>
          <a:p>
            <a:endParaRPr lang="en-IE" dirty="0"/>
          </a:p>
          <a:p>
            <a:r>
              <a:rPr lang="en-IE" dirty="0"/>
              <a:t>Desire to do research with a practical application and to develop an intervention to improve the service</a:t>
            </a:r>
          </a:p>
          <a:p>
            <a:endParaRPr lang="en-I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394"/>
              </p:ext>
            </p:extLst>
          </p:nvPr>
        </p:nvGraphicFramePr>
        <p:xfrm>
          <a:off x="0" y="86520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520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8446716" y="86520"/>
            <a:ext cx="3752113" cy="24661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i="1" dirty="0"/>
              <a:t>“I knew what was happening when mum went to hospital first; but now I don’t know…is it the same mum coming home or is she different?” </a:t>
            </a:r>
          </a:p>
          <a:p>
            <a:pPr algn="ctr"/>
            <a:r>
              <a:rPr lang="en-IE" sz="1600" dirty="0"/>
              <a:t>(8 year old girl)                             </a:t>
            </a:r>
            <a:endParaRPr lang="en-IE" sz="1600" i="1" dirty="0"/>
          </a:p>
        </p:txBody>
      </p:sp>
      <p:sp>
        <p:nvSpPr>
          <p:cNvPr id="13" name="Oval Callout 12"/>
          <p:cNvSpPr/>
          <p:nvPr/>
        </p:nvSpPr>
        <p:spPr>
          <a:xfrm>
            <a:off x="9908328" y="3708400"/>
            <a:ext cx="2283672" cy="15457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i="1" dirty="0"/>
              <a:t>“I worry I’m not doing enough to mind my mum” </a:t>
            </a:r>
            <a:r>
              <a:rPr lang="en-IE" sz="1600" dirty="0"/>
              <a:t>(9 year old girl)</a:t>
            </a:r>
            <a:endParaRPr lang="en-IE" sz="16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8"/>
          <a:stretch/>
        </p:blipFill>
        <p:spPr>
          <a:xfrm>
            <a:off x="9908328" y="5514975"/>
            <a:ext cx="1775249" cy="123825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5105400" y="330200"/>
            <a:ext cx="2933700" cy="1473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i="1" dirty="0"/>
              <a:t>“I think my brother gave mum a stroke because he slept in her bed and had his leg pushed against her neck all night” </a:t>
            </a:r>
            <a:r>
              <a:rPr lang="en-IE" sz="1600" dirty="0"/>
              <a:t>(5 year old boy)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310850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IE" dirty="0"/>
              <a:t>Aims and objectives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To strengthen the family approach to rehabilitation </a:t>
            </a:r>
          </a:p>
          <a:p>
            <a:endParaRPr lang="en-IE" dirty="0"/>
          </a:p>
          <a:p>
            <a:r>
              <a:rPr lang="en-IE" dirty="0"/>
              <a:t>To support staff to be more inclusive of child relatives</a:t>
            </a:r>
          </a:p>
          <a:p>
            <a:endParaRPr lang="en-IE" dirty="0"/>
          </a:p>
          <a:p>
            <a:r>
              <a:rPr lang="en-IE" dirty="0"/>
              <a:t>To provide staff with the tools and confidence to work with children</a:t>
            </a:r>
          </a:p>
          <a:p>
            <a:endParaRPr lang="en-IE" dirty="0"/>
          </a:p>
          <a:p>
            <a:r>
              <a:rPr lang="en-IE" dirty="0"/>
              <a:t>To help staff support family members to consider and meet the needs of their children during the rehabilitation process</a:t>
            </a:r>
          </a:p>
          <a:p>
            <a:endParaRPr lang="en-I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817302"/>
              </p:ext>
            </p:extLst>
          </p:nvPr>
        </p:nvGraphicFramePr>
        <p:xfrm>
          <a:off x="0" y="173039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039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81" y="173039"/>
            <a:ext cx="2179638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>
          <a:xfrm>
            <a:off x="5557837" y="5006975"/>
            <a:ext cx="2295525" cy="18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IE" dirty="0"/>
              <a:t>Methodology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Scoping literature search of current research on the impact of acquired brain injury on child relatives and on parenting capacity</a:t>
            </a:r>
          </a:p>
          <a:p>
            <a:endParaRPr lang="en-IE" dirty="0"/>
          </a:p>
          <a:p>
            <a:r>
              <a:rPr lang="en-IE" dirty="0"/>
              <a:t>Consultation with social workers as ‘expert clinicians’</a:t>
            </a:r>
          </a:p>
          <a:p>
            <a:endParaRPr lang="en-IE" dirty="0"/>
          </a:p>
          <a:p>
            <a:r>
              <a:rPr lang="en-IE" dirty="0"/>
              <a:t>Consultation with members of the interdisciplinary team</a:t>
            </a:r>
          </a:p>
          <a:p>
            <a:endParaRPr lang="en-IE" dirty="0"/>
          </a:p>
          <a:p>
            <a:r>
              <a:rPr lang="en-IE" dirty="0"/>
              <a:t>Draft pack piloted for 6 months</a:t>
            </a:r>
          </a:p>
          <a:p>
            <a:endParaRPr lang="en-IE" dirty="0"/>
          </a:p>
          <a:p>
            <a:r>
              <a:rPr lang="en-IE" dirty="0"/>
              <a:t>Final pack launched in October 2018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04225"/>
              </p:ext>
            </p:extLst>
          </p:nvPr>
        </p:nvGraphicFramePr>
        <p:xfrm>
          <a:off x="0" y="80170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170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210013"/>
            <a:ext cx="2085975" cy="17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2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IE" dirty="0"/>
              <a:t>Contents of the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1600" dirty="0"/>
              <a:t>Introduction: impact of brain injury on child relatives and                               </a:t>
            </a:r>
          </a:p>
          <a:p>
            <a:pPr marL="0" indent="0">
              <a:buNone/>
            </a:pPr>
            <a:r>
              <a:rPr lang="en-IE" sz="1600" dirty="0"/>
              <a:t>parenting capacity; benefits of family focused rehabilitation</a:t>
            </a:r>
          </a:p>
          <a:p>
            <a:endParaRPr lang="en-IE" sz="1600" dirty="0"/>
          </a:p>
          <a:p>
            <a:r>
              <a:rPr lang="en-IE" sz="1600" dirty="0"/>
              <a:t>Interventions: practical tips to help children cope; common </a:t>
            </a:r>
          </a:p>
          <a:p>
            <a:pPr marL="0" indent="0">
              <a:buNone/>
            </a:pPr>
            <a:r>
              <a:rPr lang="en-IE" sz="1600" dirty="0"/>
              <a:t>questions asked by children and teenagers</a:t>
            </a:r>
          </a:p>
          <a:p>
            <a:endParaRPr lang="en-IE" sz="1600" dirty="0"/>
          </a:p>
          <a:p>
            <a:r>
              <a:rPr lang="en-IE" sz="1600" dirty="0"/>
              <a:t>Resources: information on books, websites, agencies and </a:t>
            </a:r>
          </a:p>
          <a:p>
            <a:pPr marL="0" indent="0">
              <a:buNone/>
            </a:pPr>
            <a:r>
              <a:rPr lang="en-IE" sz="1600" dirty="0"/>
              <a:t>services</a:t>
            </a:r>
          </a:p>
          <a:p>
            <a:endParaRPr lang="en-IE" sz="1600" dirty="0"/>
          </a:p>
          <a:p>
            <a:r>
              <a:rPr lang="en-IE" sz="1600" dirty="0"/>
              <a:t>Appendices: information sheets for parents; Workbook for</a:t>
            </a:r>
          </a:p>
          <a:p>
            <a:pPr marL="0" indent="0">
              <a:buNone/>
            </a:pPr>
            <a:r>
              <a:rPr lang="en-IE" sz="1600" dirty="0"/>
              <a:t>children – “What’s the Story?” </a:t>
            </a:r>
            <a:r>
              <a:rPr lang="en-IE" sz="1600" i="1" dirty="0"/>
              <a:t>when someone in your family has a brain injury</a:t>
            </a:r>
            <a:endParaRPr lang="en-IE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73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95909"/>
              </p:ext>
            </p:extLst>
          </p:nvPr>
        </p:nvGraphicFramePr>
        <p:xfrm>
          <a:off x="0" y="173039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039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2306638"/>
            <a:ext cx="2676236" cy="31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IE" dirty="0"/>
              <a:t>Feedback and Outcomes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Initial response to pack very positive</a:t>
            </a:r>
          </a:p>
          <a:p>
            <a:endParaRPr lang="en-IE" dirty="0"/>
          </a:p>
          <a:p>
            <a:r>
              <a:rPr lang="en-IE" dirty="0"/>
              <a:t>Plan to survey staff to evaluate its effectiveness in 2020</a:t>
            </a:r>
          </a:p>
          <a:p>
            <a:endParaRPr lang="en-IE" dirty="0"/>
          </a:p>
          <a:p>
            <a:r>
              <a:rPr lang="en-IE" dirty="0"/>
              <a:t>A marked change to social work practice with more social workers engaging in sessions with child relatives</a:t>
            </a:r>
          </a:p>
          <a:p>
            <a:endParaRPr lang="en-IE" dirty="0"/>
          </a:p>
          <a:p>
            <a:r>
              <a:rPr lang="en-IE" dirty="0"/>
              <a:t>More consideration of parenting tasks when setting rehabilitation goals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73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90481"/>
              </p:ext>
            </p:extLst>
          </p:nvPr>
        </p:nvGraphicFramePr>
        <p:xfrm>
          <a:off x="0" y="173039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039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73039"/>
            <a:ext cx="2476501" cy="18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8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IE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Plan to adapt the pack for non-injured parents and adult relatives of adults with acquired brain injury</a:t>
            </a:r>
          </a:p>
          <a:p>
            <a:endParaRPr lang="en-IE" dirty="0"/>
          </a:p>
          <a:p>
            <a:r>
              <a:rPr lang="en-IE" dirty="0"/>
              <a:t>Plan to develop a resource pack for child relatives of adults with a spinal cord injury</a:t>
            </a:r>
          </a:p>
          <a:p>
            <a:endParaRPr lang="en-I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73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176743"/>
              </p:ext>
            </p:extLst>
          </p:nvPr>
        </p:nvGraphicFramePr>
        <p:xfrm>
          <a:off x="0" y="173039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039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28628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2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E" dirty="0">
              <a:latin typeface="Forte" panose="03060902040502070203" pitchFamily="66" charset="0"/>
            </a:endParaRPr>
          </a:p>
          <a:p>
            <a:pPr algn="ctr"/>
            <a:endParaRPr lang="en-IE" dirty="0">
              <a:latin typeface="Forte" panose="03060902040502070203" pitchFamily="66" charset="0"/>
            </a:endParaRPr>
          </a:p>
          <a:p>
            <a:pPr algn="ctr"/>
            <a:endParaRPr lang="en-IE" dirty="0">
              <a:latin typeface="Forte" panose="03060902040502070203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1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586055"/>
              </p:ext>
            </p:extLst>
          </p:nvPr>
        </p:nvGraphicFramePr>
        <p:xfrm>
          <a:off x="0" y="161131"/>
          <a:ext cx="114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r:id="rId4" imgW="3048426" imgH="1781424" progId="MSPhotoEd.3">
                  <p:embed/>
                </p:oleObj>
              </mc:Choice>
              <mc:Fallback>
                <p:oleObj r:id="rId4" imgW="3048426" imgH="17814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131"/>
                        <a:ext cx="114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68" y="2251075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79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493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Forte</vt:lpstr>
      <vt:lpstr>Trebuchet MS</vt:lpstr>
      <vt:lpstr>Wingdings 3</vt:lpstr>
      <vt:lpstr>Facet</vt:lpstr>
      <vt:lpstr>MSPhotoEd.3</vt:lpstr>
      <vt:lpstr>Supporting Child Relatives of Adults with Acquired Brain Injury: </vt:lpstr>
      <vt:lpstr>PowerPoint Presentation</vt:lpstr>
      <vt:lpstr>Background</vt:lpstr>
      <vt:lpstr>Aims and objectives         </vt:lpstr>
      <vt:lpstr>Methodology   </vt:lpstr>
      <vt:lpstr>Contents of the pack</vt:lpstr>
      <vt:lpstr>Feedback and Outcomes   </vt:lpstr>
      <vt:lpstr>Future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Child Relatives of Adults with Acquired Brain Injury:</dc:title>
  <dc:creator>Philomena Butler</dc:creator>
  <cp:lastModifiedBy>CPD Officer</cp:lastModifiedBy>
  <cp:revision>25</cp:revision>
  <cp:lastPrinted>2019-06-11T12:21:35Z</cp:lastPrinted>
  <dcterms:created xsi:type="dcterms:W3CDTF">2019-05-24T14:01:31Z</dcterms:created>
  <dcterms:modified xsi:type="dcterms:W3CDTF">2019-06-12T10:57:38Z</dcterms:modified>
</cp:coreProperties>
</file>