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3" r:id="rId1"/>
  </p:sldMasterIdLst>
  <p:notesMasterIdLst>
    <p:notesMasterId r:id="rId17"/>
  </p:notesMasterIdLst>
  <p:sldIdLst>
    <p:sldId id="274" r:id="rId2"/>
    <p:sldId id="259" r:id="rId3"/>
    <p:sldId id="296" r:id="rId4"/>
    <p:sldId id="280" r:id="rId5"/>
    <p:sldId id="281" r:id="rId6"/>
    <p:sldId id="270" r:id="rId7"/>
    <p:sldId id="310" r:id="rId8"/>
    <p:sldId id="304" r:id="rId9"/>
    <p:sldId id="291" r:id="rId10"/>
    <p:sldId id="306" r:id="rId11"/>
    <p:sldId id="292" r:id="rId12"/>
    <p:sldId id="307" r:id="rId13"/>
    <p:sldId id="293" r:id="rId14"/>
    <p:sldId id="311" r:id="rId15"/>
    <p:sldId id="31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42" autoAdjust="0"/>
    <p:restoredTop sz="73569" autoAdjust="0"/>
  </p:normalViewPr>
  <p:slideViewPr>
    <p:cSldViewPr snapToGrid="0">
      <p:cViewPr varScale="1">
        <p:scale>
          <a:sx n="49" d="100"/>
          <a:sy n="49" d="100"/>
        </p:scale>
        <p:origin x="8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2EFA8-6DF6-444A-8004-51383B7D7E82}" type="datetimeFigureOut">
              <a:rPr lang="en-IE" smtClean="0"/>
              <a:t>11/06/2019</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2F211-D770-4449-9DDD-DF011EB3AC55}" type="slidenum">
              <a:rPr lang="en-IE" smtClean="0"/>
              <a:t>‹#›</a:t>
            </a:fld>
            <a:endParaRPr lang="en-IE"/>
          </a:p>
        </p:txBody>
      </p:sp>
    </p:spTree>
    <p:extLst>
      <p:ext uri="{BB962C8B-B14F-4D97-AF65-F5344CB8AC3E}">
        <p14:creationId xmlns:p14="http://schemas.microsoft.com/office/powerpoint/2010/main" val="398521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247650"/>
            <a:ext cx="5575300" cy="3136900"/>
          </a:xfrm>
        </p:spPr>
      </p:sp>
      <p:sp>
        <p:nvSpPr>
          <p:cNvPr id="3" name="Notes Placeholder 2"/>
          <p:cNvSpPr>
            <a:spLocks noGrp="1"/>
          </p:cNvSpPr>
          <p:nvPr>
            <p:ph type="body" idx="1"/>
          </p:nvPr>
        </p:nvSpPr>
        <p:spPr>
          <a:xfrm>
            <a:off x="723107" y="3663009"/>
            <a:ext cx="5505450" cy="3660458"/>
          </a:xfrm>
        </p:spPr>
        <p:txBody>
          <a:bodyPr/>
          <a:lstStyle/>
          <a:p>
            <a:pPr marL="0" indent="0">
              <a:buFont typeface="Arial" panose="020B0604020202020204" pitchFamily="34" charset="0"/>
              <a:buNone/>
            </a:pPr>
            <a:endParaRPr lang="en-IE" sz="1600" baseline="0" dirty="0"/>
          </a:p>
          <a:p>
            <a:pPr marL="173336" indent="-173336">
              <a:buFont typeface="Arial" panose="020B0604020202020204" pitchFamily="34" charset="0"/>
              <a:buChar char="•"/>
            </a:pPr>
            <a:endParaRPr lang="en-IE" sz="1600" baseline="0" dirty="0"/>
          </a:p>
          <a:p>
            <a:pPr marL="173336" indent="-173336">
              <a:buFont typeface="Arial" panose="020B0604020202020204" pitchFamily="34" charset="0"/>
              <a:buChar char="•"/>
            </a:pPr>
            <a:endParaRPr lang="en-IE" sz="1600" dirty="0"/>
          </a:p>
        </p:txBody>
      </p:sp>
      <p:sp>
        <p:nvSpPr>
          <p:cNvPr id="4" name="Slide Number Placeholder 3"/>
          <p:cNvSpPr>
            <a:spLocks noGrp="1"/>
          </p:cNvSpPr>
          <p:nvPr>
            <p:ph type="sldNum" sz="quarter" idx="10"/>
          </p:nvPr>
        </p:nvSpPr>
        <p:spPr/>
        <p:txBody>
          <a:bodyPr/>
          <a:lstStyle/>
          <a:p>
            <a:fld id="{59BE592E-4E3B-4FD7-AD1C-A6C326EB03A1}" type="slidenum">
              <a:rPr lang="en-IE" smtClean="0"/>
              <a:t>1</a:t>
            </a:fld>
            <a:endParaRPr lang="en-IE"/>
          </a:p>
        </p:txBody>
      </p:sp>
    </p:spTree>
    <p:extLst>
      <p:ext uri="{BB962C8B-B14F-4D97-AF65-F5344CB8AC3E}">
        <p14:creationId xmlns:p14="http://schemas.microsoft.com/office/powerpoint/2010/main" val="108312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72F211-D770-4449-9DDD-DF011EB3AC55}" type="slidenum">
              <a:rPr lang="en-IE" smtClean="0"/>
              <a:t>11</a:t>
            </a:fld>
            <a:endParaRPr lang="en-IE"/>
          </a:p>
        </p:txBody>
      </p:sp>
    </p:spTree>
    <p:extLst>
      <p:ext uri="{BB962C8B-B14F-4D97-AF65-F5344CB8AC3E}">
        <p14:creationId xmlns:p14="http://schemas.microsoft.com/office/powerpoint/2010/main" val="57245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72F211-D770-4449-9DDD-DF011EB3AC55}" type="slidenum">
              <a:rPr lang="en-IE" smtClean="0"/>
              <a:t>13</a:t>
            </a:fld>
            <a:endParaRPr lang="en-IE"/>
          </a:p>
        </p:txBody>
      </p:sp>
    </p:spTree>
    <p:extLst>
      <p:ext uri="{BB962C8B-B14F-4D97-AF65-F5344CB8AC3E}">
        <p14:creationId xmlns:p14="http://schemas.microsoft.com/office/powerpoint/2010/main" val="59212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72F211-D770-4449-9DDD-DF011EB3AC55}" type="slidenum">
              <a:rPr lang="en-IE" smtClean="0"/>
              <a:t>15</a:t>
            </a:fld>
            <a:endParaRPr lang="en-IE"/>
          </a:p>
        </p:txBody>
      </p:sp>
    </p:spTree>
    <p:extLst>
      <p:ext uri="{BB962C8B-B14F-4D97-AF65-F5344CB8AC3E}">
        <p14:creationId xmlns:p14="http://schemas.microsoft.com/office/powerpoint/2010/main" val="363651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DA4EF8D0-73CB-474E-898E-A931E61A7ED9}" type="slidenum">
              <a:rPr lang="en-IE" smtClean="0"/>
              <a:t>2</a:t>
            </a:fld>
            <a:endParaRPr lang="en-IE" dirty="0"/>
          </a:p>
        </p:txBody>
      </p:sp>
    </p:spTree>
    <p:extLst>
      <p:ext uri="{BB962C8B-B14F-4D97-AF65-F5344CB8AC3E}">
        <p14:creationId xmlns:p14="http://schemas.microsoft.com/office/powerpoint/2010/main" val="126946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6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F52B2321-471C-4D07-BCF8-2A91E7C6D886}" type="slidenum">
              <a:rPr lang="en-IE" smtClean="0"/>
              <a:t>4</a:t>
            </a:fld>
            <a:endParaRPr lang="en-IE"/>
          </a:p>
        </p:txBody>
      </p:sp>
    </p:spTree>
    <p:extLst>
      <p:ext uri="{BB962C8B-B14F-4D97-AF65-F5344CB8AC3E}">
        <p14:creationId xmlns:p14="http://schemas.microsoft.com/office/powerpoint/2010/main" val="258679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F52B2321-471C-4D07-BCF8-2A91E7C6D886}" type="slidenum">
              <a:rPr lang="en-IE" smtClean="0"/>
              <a:t>5</a:t>
            </a:fld>
            <a:endParaRPr lang="en-IE"/>
          </a:p>
        </p:txBody>
      </p:sp>
    </p:spTree>
    <p:extLst>
      <p:ext uri="{BB962C8B-B14F-4D97-AF65-F5344CB8AC3E}">
        <p14:creationId xmlns:p14="http://schemas.microsoft.com/office/powerpoint/2010/main" val="15934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BD015968-A9E3-421A-8466-534EB4E631C4}" type="slidenum">
              <a:rPr lang="en-IE" smtClean="0"/>
              <a:t>6</a:t>
            </a:fld>
            <a:endParaRPr lang="en-IE"/>
          </a:p>
        </p:txBody>
      </p:sp>
    </p:spTree>
    <p:extLst>
      <p:ext uri="{BB962C8B-B14F-4D97-AF65-F5344CB8AC3E}">
        <p14:creationId xmlns:p14="http://schemas.microsoft.com/office/powerpoint/2010/main" val="403142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72F211-D770-4449-9DDD-DF011EB3AC55}" type="slidenum">
              <a:rPr lang="en-IE" smtClean="0"/>
              <a:t>7</a:t>
            </a:fld>
            <a:endParaRPr lang="en-IE"/>
          </a:p>
        </p:txBody>
      </p:sp>
    </p:spTree>
    <p:extLst>
      <p:ext uri="{BB962C8B-B14F-4D97-AF65-F5344CB8AC3E}">
        <p14:creationId xmlns:p14="http://schemas.microsoft.com/office/powerpoint/2010/main" val="401280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72F211-D770-4449-9DDD-DF011EB3AC55}" type="slidenum">
              <a:rPr lang="en-IE" smtClean="0"/>
              <a:t>8</a:t>
            </a:fld>
            <a:endParaRPr lang="en-IE"/>
          </a:p>
        </p:txBody>
      </p:sp>
    </p:spTree>
    <p:extLst>
      <p:ext uri="{BB962C8B-B14F-4D97-AF65-F5344CB8AC3E}">
        <p14:creationId xmlns:p14="http://schemas.microsoft.com/office/powerpoint/2010/main" val="234323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72F211-D770-4449-9DDD-DF011EB3AC55}" type="slidenum">
              <a:rPr lang="en-IE" smtClean="0"/>
              <a:t>9</a:t>
            </a:fld>
            <a:endParaRPr lang="en-IE"/>
          </a:p>
        </p:txBody>
      </p:sp>
    </p:spTree>
    <p:extLst>
      <p:ext uri="{BB962C8B-B14F-4D97-AF65-F5344CB8AC3E}">
        <p14:creationId xmlns:p14="http://schemas.microsoft.com/office/powerpoint/2010/main" val="386398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518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0F5E929A-DD79-4E66-9C52-7E9FD00BA4B3}" type="datetimeFigureOut">
              <a:rPr lang="en-IE" smtClean="0">
                <a:solidFill>
                  <a:srgbClr val="D34817">
                    <a:lumMod val="50000"/>
                  </a:srgbClr>
                </a:solidFill>
              </a:rPr>
              <a:pPr defTabSz="914400"/>
              <a:t>11/06/2019</a:t>
            </a:fld>
            <a:endParaRPr lang="en-IE" dirty="0">
              <a:solidFill>
                <a:srgbClr val="D34817">
                  <a:lumMod val="50000"/>
                </a:srgbClr>
              </a:solidFill>
            </a:endParaRPr>
          </a:p>
        </p:txBody>
      </p:sp>
      <p:sp>
        <p:nvSpPr>
          <p:cNvPr id="6" name="Footer Placeholder 5"/>
          <p:cNvSpPr>
            <a:spLocks noGrp="1"/>
          </p:cNvSpPr>
          <p:nvPr>
            <p:ph type="ftr" sz="quarter" idx="11"/>
          </p:nvPr>
        </p:nvSpPr>
        <p:spPr/>
        <p:txBody>
          <a:bodyPr/>
          <a:lstStyle/>
          <a:p>
            <a:pPr defTabSz="914400"/>
            <a:endParaRPr lang="en-IE" dirty="0">
              <a:solidFill>
                <a:srgbClr val="D34817">
                  <a:lumMod val="50000"/>
                </a:srgbClr>
              </a:solidFill>
            </a:endParaRPr>
          </a:p>
        </p:txBody>
      </p:sp>
      <p:sp>
        <p:nvSpPr>
          <p:cNvPr id="7" name="Slide Number Placeholder 6"/>
          <p:cNvSpPr>
            <a:spLocks noGrp="1"/>
          </p:cNvSpPr>
          <p:nvPr>
            <p:ph type="sldNum" sz="quarter" idx="12"/>
          </p:nvPr>
        </p:nvSpPr>
        <p:spPr/>
        <p:txBody>
          <a:bodyPr/>
          <a:lstStyle/>
          <a:p>
            <a:pPr defTabSz="914400"/>
            <a:fld id="{A3102D1C-7F21-4E21-9D76-E42C4D7F6EAA}" type="slidenum">
              <a:rPr lang="en-IE" smtClean="0"/>
              <a:pPr defTabSz="914400"/>
              <a:t>‹#›</a:t>
            </a:fld>
            <a:endParaRPr lang="en-IE" dirty="0"/>
          </a:p>
        </p:txBody>
      </p:sp>
    </p:spTree>
    <p:extLst>
      <p:ext uri="{BB962C8B-B14F-4D97-AF65-F5344CB8AC3E}">
        <p14:creationId xmlns:p14="http://schemas.microsoft.com/office/powerpoint/2010/main" val="319205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0F5E929A-DD79-4E66-9C52-7E9FD00BA4B3}" type="datetimeFigureOut">
              <a:rPr lang="en-IE" smtClean="0">
                <a:solidFill>
                  <a:srgbClr val="D34817">
                    <a:lumMod val="50000"/>
                  </a:srgbClr>
                </a:solidFill>
              </a:rPr>
              <a:pPr defTabSz="914400"/>
              <a:t>11/06/2019</a:t>
            </a:fld>
            <a:endParaRPr lang="en-IE" dirty="0">
              <a:solidFill>
                <a:srgbClr val="D34817">
                  <a:lumMod val="50000"/>
                </a:srgbClr>
              </a:solidFill>
            </a:endParaRPr>
          </a:p>
        </p:txBody>
      </p:sp>
      <p:sp>
        <p:nvSpPr>
          <p:cNvPr id="6" name="Footer Placeholder 5"/>
          <p:cNvSpPr>
            <a:spLocks noGrp="1"/>
          </p:cNvSpPr>
          <p:nvPr>
            <p:ph type="ftr" sz="quarter" idx="11"/>
          </p:nvPr>
        </p:nvSpPr>
        <p:spPr/>
        <p:txBody>
          <a:bodyPr/>
          <a:lstStyle/>
          <a:p>
            <a:pPr defTabSz="914400"/>
            <a:endParaRPr lang="en-IE" dirty="0">
              <a:solidFill>
                <a:srgbClr val="D34817">
                  <a:lumMod val="50000"/>
                </a:srgbClr>
              </a:solidFill>
            </a:endParaRPr>
          </a:p>
        </p:txBody>
      </p:sp>
      <p:sp>
        <p:nvSpPr>
          <p:cNvPr id="7" name="Slide Number Placeholder 6"/>
          <p:cNvSpPr>
            <a:spLocks noGrp="1"/>
          </p:cNvSpPr>
          <p:nvPr>
            <p:ph type="sldNum" sz="quarter" idx="12"/>
          </p:nvPr>
        </p:nvSpPr>
        <p:spPr/>
        <p:txBody>
          <a:bodyPr/>
          <a:lstStyle/>
          <a:p>
            <a:pPr defTabSz="914400"/>
            <a:fld id="{A3102D1C-7F21-4E21-9D76-E42C4D7F6EAA}" type="slidenum">
              <a:rPr lang="en-IE" smtClean="0"/>
              <a:pPr defTabSz="914400"/>
              <a:t>‹#›</a:t>
            </a:fld>
            <a:endParaRPr lang="en-IE" dirty="0"/>
          </a:p>
        </p:txBody>
      </p:sp>
    </p:spTree>
    <p:extLst>
      <p:ext uri="{BB962C8B-B14F-4D97-AF65-F5344CB8AC3E}">
        <p14:creationId xmlns:p14="http://schemas.microsoft.com/office/powerpoint/2010/main" val="21879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0F5E929A-DD79-4E66-9C52-7E9FD00BA4B3}" type="datetimeFigureOut">
              <a:rPr lang="en-IE" smtClean="0">
                <a:solidFill>
                  <a:srgbClr val="D34817">
                    <a:lumMod val="50000"/>
                  </a:srgbClr>
                </a:solidFill>
              </a:rPr>
              <a:pPr defTabSz="914400"/>
              <a:t>11/06/2019</a:t>
            </a:fld>
            <a:endParaRPr lang="en-IE" dirty="0">
              <a:solidFill>
                <a:srgbClr val="D34817">
                  <a:lumMod val="50000"/>
                </a:srgbClr>
              </a:solidFill>
            </a:endParaRPr>
          </a:p>
        </p:txBody>
      </p:sp>
      <p:sp>
        <p:nvSpPr>
          <p:cNvPr id="6" name="Footer Placeholder 5"/>
          <p:cNvSpPr>
            <a:spLocks noGrp="1"/>
          </p:cNvSpPr>
          <p:nvPr>
            <p:ph type="ftr" sz="quarter" idx="11"/>
          </p:nvPr>
        </p:nvSpPr>
        <p:spPr/>
        <p:txBody>
          <a:bodyPr/>
          <a:lstStyle/>
          <a:p>
            <a:pPr defTabSz="914400"/>
            <a:endParaRPr lang="en-IE" dirty="0">
              <a:solidFill>
                <a:srgbClr val="D34817">
                  <a:lumMod val="50000"/>
                </a:srgbClr>
              </a:solidFill>
            </a:endParaRPr>
          </a:p>
        </p:txBody>
      </p:sp>
      <p:sp>
        <p:nvSpPr>
          <p:cNvPr id="7" name="Slide Number Placeholder 6"/>
          <p:cNvSpPr>
            <a:spLocks noGrp="1"/>
          </p:cNvSpPr>
          <p:nvPr>
            <p:ph type="sldNum" sz="quarter" idx="12"/>
          </p:nvPr>
        </p:nvSpPr>
        <p:spPr/>
        <p:txBody>
          <a:bodyPr/>
          <a:lstStyle/>
          <a:p>
            <a:pPr defTabSz="914400"/>
            <a:fld id="{A3102D1C-7F21-4E21-9D76-E42C4D7F6EAA}" type="slidenum">
              <a:rPr lang="en-IE" smtClean="0"/>
              <a:pPr defTabSz="914400"/>
              <a:t>‹#›</a:t>
            </a:fld>
            <a:endParaRPr lang="en-IE"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7571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0F5E929A-DD79-4E66-9C52-7E9FD00BA4B3}" type="datetimeFigureOut">
              <a:rPr lang="en-IE" smtClean="0">
                <a:solidFill>
                  <a:srgbClr val="D34817">
                    <a:lumMod val="50000"/>
                  </a:srgbClr>
                </a:solidFill>
              </a:rPr>
              <a:pPr defTabSz="914400"/>
              <a:t>11/06/2019</a:t>
            </a:fld>
            <a:endParaRPr lang="en-IE" dirty="0">
              <a:solidFill>
                <a:srgbClr val="D34817">
                  <a:lumMod val="50000"/>
                </a:srgbClr>
              </a:solidFill>
            </a:endParaRPr>
          </a:p>
        </p:txBody>
      </p:sp>
      <p:sp>
        <p:nvSpPr>
          <p:cNvPr id="6" name="Footer Placeholder 5"/>
          <p:cNvSpPr>
            <a:spLocks noGrp="1"/>
          </p:cNvSpPr>
          <p:nvPr>
            <p:ph type="ftr" sz="quarter" idx="11"/>
          </p:nvPr>
        </p:nvSpPr>
        <p:spPr/>
        <p:txBody>
          <a:bodyPr/>
          <a:lstStyle/>
          <a:p>
            <a:pPr defTabSz="914400"/>
            <a:endParaRPr lang="en-IE" dirty="0">
              <a:solidFill>
                <a:srgbClr val="D34817">
                  <a:lumMod val="50000"/>
                </a:srgbClr>
              </a:solidFill>
            </a:endParaRPr>
          </a:p>
        </p:txBody>
      </p:sp>
      <p:sp>
        <p:nvSpPr>
          <p:cNvPr id="7" name="Slide Number Placeholder 6"/>
          <p:cNvSpPr>
            <a:spLocks noGrp="1"/>
          </p:cNvSpPr>
          <p:nvPr>
            <p:ph type="sldNum" sz="quarter" idx="12"/>
          </p:nvPr>
        </p:nvSpPr>
        <p:spPr/>
        <p:txBody>
          <a:bodyPr/>
          <a:lstStyle/>
          <a:p>
            <a:pPr defTabSz="914400"/>
            <a:fld id="{A3102D1C-7F21-4E21-9D76-E42C4D7F6EAA}" type="slidenum">
              <a:rPr lang="en-IE" smtClean="0"/>
              <a:pPr defTabSz="914400"/>
              <a:t>‹#›</a:t>
            </a:fld>
            <a:endParaRPr lang="en-IE" dirty="0"/>
          </a:p>
        </p:txBody>
      </p:sp>
    </p:spTree>
    <p:extLst>
      <p:ext uri="{BB962C8B-B14F-4D97-AF65-F5344CB8AC3E}">
        <p14:creationId xmlns:p14="http://schemas.microsoft.com/office/powerpoint/2010/main" val="83976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914400"/>
            <a:fld id="{0F5E929A-DD79-4E66-9C52-7E9FD00BA4B3}" type="datetimeFigureOut">
              <a:rPr lang="en-IE" smtClean="0">
                <a:solidFill>
                  <a:srgbClr val="D34817">
                    <a:lumMod val="50000"/>
                  </a:srgbClr>
                </a:solidFill>
              </a:rPr>
              <a:pPr defTabSz="914400"/>
              <a:t>11/06/2019</a:t>
            </a:fld>
            <a:endParaRPr lang="en-IE" dirty="0">
              <a:solidFill>
                <a:srgbClr val="D34817">
                  <a:lumMod val="50000"/>
                </a:srgbClr>
              </a:solidFill>
            </a:endParaRPr>
          </a:p>
        </p:txBody>
      </p:sp>
      <p:sp>
        <p:nvSpPr>
          <p:cNvPr id="4" name="Footer Placeholder 3"/>
          <p:cNvSpPr>
            <a:spLocks noGrp="1"/>
          </p:cNvSpPr>
          <p:nvPr>
            <p:ph type="ftr" sz="quarter" idx="11"/>
          </p:nvPr>
        </p:nvSpPr>
        <p:spPr/>
        <p:txBody>
          <a:bodyPr/>
          <a:lstStyle/>
          <a:p>
            <a:pPr defTabSz="914400"/>
            <a:endParaRPr lang="en-IE" dirty="0">
              <a:solidFill>
                <a:srgbClr val="D34817">
                  <a:lumMod val="50000"/>
                </a:srgbClr>
              </a:solidFill>
            </a:endParaRPr>
          </a:p>
        </p:txBody>
      </p:sp>
      <p:sp>
        <p:nvSpPr>
          <p:cNvPr id="5" name="Slide Number Placeholder 4"/>
          <p:cNvSpPr>
            <a:spLocks noGrp="1"/>
          </p:cNvSpPr>
          <p:nvPr>
            <p:ph type="sldNum" sz="quarter" idx="12"/>
          </p:nvPr>
        </p:nvSpPr>
        <p:spPr/>
        <p:txBody>
          <a:bodyPr/>
          <a:lstStyle/>
          <a:p>
            <a:pPr defTabSz="914400"/>
            <a:fld id="{A3102D1C-7F21-4E21-9D76-E42C4D7F6EAA}" type="slidenum">
              <a:rPr lang="en-IE" smtClean="0"/>
              <a:pPr defTabSz="914400"/>
              <a:t>‹#›</a:t>
            </a:fld>
            <a:endParaRPr lang="en-IE" dirty="0"/>
          </a:p>
        </p:txBody>
      </p:sp>
    </p:spTree>
    <p:extLst>
      <p:ext uri="{BB962C8B-B14F-4D97-AF65-F5344CB8AC3E}">
        <p14:creationId xmlns:p14="http://schemas.microsoft.com/office/powerpoint/2010/main" val="384724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914400"/>
            <a:fld id="{0F5E929A-DD79-4E66-9C52-7E9FD00BA4B3}" type="datetimeFigureOut">
              <a:rPr lang="en-IE" smtClean="0">
                <a:solidFill>
                  <a:srgbClr val="D34817">
                    <a:lumMod val="50000"/>
                  </a:srgbClr>
                </a:solidFill>
              </a:rPr>
              <a:pPr defTabSz="914400"/>
              <a:t>11/06/2019</a:t>
            </a:fld>
            <a:endParaRPr lang="en-IE" dirty="0">
              <a:solidFill>
                <a:srgbClr val="D34817">
                  <a:lumMod val="50000"/>
                </a:srgbClr>
              </a:solidFill>
            </a:endParaRPr>
          </a:p>
        </p:txBody>
      </p:sp>
      <p:sp>
        <p:nvSpPr>
          <p:cNvPr id="4" name="Footer Placeholder 3"/>
          <p:cNvSpPr>
            <a:spLocks noGrp="1"/>
          </p:cNvSpPr>
          <p:nvPr>
            <p:ph type="ftr" sz="quarter" idx="11"/>
          </p:nvPr>
        </p:nvSpPr>
        <p:spPr/>
        <p:txBody>
          <a:bodyPr/>
          <a:lstStyle/>
          <a:p>
            <a:pPr defTabSz="914400"/>
            <a:endParaRPr lang="en-IE" dirty="0">
              <a:solidFill>
                <a:srgbClr val="D34817">
                  <a:lumMod val="50000"/>
                </a:srgbClr>
              </a:solidFill>
            </a:endParaRPr>
          </a:p>
        </p:txBody>
      </p:sp>
      <p:sp>
        <p:nvSpPr>
          <p:cNvPr id="5" name="Slide Number Placeholder 4"/>
          <p:cNvSpPr>
            <a:spLocks noGrp="1"/>
          </p:cNvSpPr>
          <p:nvPr>
            <p:ph type="sldNum" sz="quarter" idx="12"/>
          </p:nvPr>
        </p:nvSpPr>
        <p:spPr/>
        <p:txBody>
          <a:bodyPr/>
          <a:lstStyle/>
          <a:p>
            <a:pPr defTabSz="914400"/>
            <a:fld id="{A3102D1C-7F21-4E21-9D76-E42C4D7F6EAA}" type="slidenum">
              <a:rPr lang="en-IE" smtClean="0"/>
              <a:pPr defTabSz="914400"/>
              <a:t>‹#›</a:t>
            </a:fld>
            <a:endParaRPr lang="en-IE" dirty="0"/>
          </a:p>
        </p:txBody>
      </p:sp>
    </p:spTree>
    <p:extLst>
      <p:ext uri="{BB962C8B-B14F-4D97-AF65-F5344CB8AC3E}">
        <p14:creationId xmlns:p14="http://schemas.microsoft.com/office/powerpoint/2010/main" val="2495175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68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466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71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31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773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29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13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400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37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914400"/>
            <a:fld id="{0F5E929A-DD79-4E66-9C52-7E9FD00BA4B3}" type="datetimeFigureOut">
              <a:rPr lang="en-IE" smtClean="0">
                <a:solidFill>
                  <a:srgbClr val="D34817">
                    <a:lumMod val="50000"/>
                  </a:srgbClr>
                </a:solidFill>
              </a:rPr>
              <a:pPr defTabSz="914400"/>
              <a:t>11/06/2019</a:t>
            </a:fld>
            <a:endParaRPr lang="en-IE" dirty="0">
              <a:solidFill>
                <a:srgbClr val="D34817">
                  <a:lumMod val="50000"/>
                </a:srgbClr>
              </a:solidFill>
            </a:endParaRP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defTabSz="914400"/>
            <a:endParaRPr lang="en-IE" dirty="0">
              <a:solidFill>
                <a:srgbClr val="D34817">
                  <a:lumMod val="50000"/>
                </a:srgb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914400"/>
            <a:fld id="{A3102D1C-7F21-4E21-9D76-E42C4D7F6EAA}" type="slidenum">
              <a:rPr lang="en-IE" smtClean="0"/>
              <a:pPr defTabSz="914400"/>
              <a:t>‹#›</a:t>
            </a:fld>
            <a:endParaRPr lang="en-IE" dirty="0"/>
          </a:p>
        </p:txBody>
      </p:sp>
    </p:spTree>
    <p:extLst>
      <p:ext uri="{BB962C8B-B14F-4D97-AF65-F5344CB8AC3E}">
        <p14:creationId xmlns:p14="http://schemas.microsoft.com/office/powerpoint/2010/main" val="3625771021"/>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http://www.lenus.ie/hse/bitstream/10147/80128/1/ChildAbuseGuidelinesDOH.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366" y="482774"/>
            <a:ext cx="9917268" cy="2506583"/>
          </a:xfrm>
        </p:spPr>
        <p:txBody>
          <a:bodyPr>
            <a:normAutofit fontScale="90000"/>
          </a:bodyPr>
          <a:lstStyle/>
          <a:p>
            <a:pPr algn="l"/>
            <a:br>
              <a:rPr lang="en-IE" sz="3600" dirty="0">
                <a:latin typeface="Franklin Gothic Demi" panose="020B0703020102020204" pitchFamily="34" charset="0"/>
                <a:cs typeface="Consolas" panose="020B0609020204030204" pitchFamily="49" charset="0"/>
              </a:rPr>
            </a:br>
            <a:r>
              <a:rPr lang="en-IE" sz="6700" dirty="0">
                <a:latin typeface="Century Gothic" panose="020B0502020202020204" pitchFamily="34" charset="0"/>
                <a:cs typeface="Consolas" panose="020B0609020204030204" pitchFamily="49" charset="0"/>
              </a:rPr>
              <a:t>How Adults Tell</a:t>
            </a:r>
            <a:r>
              <a:rPr lang="en-IE" sz="6700" dirty="0">
                <a:latin typeface="Century Gothic" panose="020B0502020202020204" pitchFamily="34" charset="0"/>
                <a:cs typeface="Estrangelo Edessa" panose="03080600000000000000" pitchFamily="66" charset="0"/>
              </a:rPr>
              <a:t>: </a:t>
            </a:r>
            <a:br>
              <a:rPr lang="en-IE" sz="6700" dirty="0">
                <a:latin typeface="Century Gothic" panose="020B0502020202020204" pitchFamily="34" charset="0"/>
                <a:cs typeface="Estrangelo Edessa" panose="03080600000000000000" pitchFamily="66" charset="0"/>
              </a:rPr>
            </a:br>
            <a:r>
              <a:rPr lang="en-IE" sz="3600" dirty="0">
                <a:latin typeface="Century Gothic" panose="020B0502020202020204" pitchFamily="34" charset="0"/>
                <a:cs typeface="Estrangelo Edessa" panose="03080600000000000000" pitchFamily="66" charset="0"/>
              </a:rPr>
              <a:t>Messages for Society and Policy Makers Regarding Disclosure of Childhood Sexual Abuse</a:t>
            </a:r>
            <a:endParaRPr lang="en-IE" sz="1200" dirty="0">
              <a:latin typeface="Century Gothic" panose="020B0502020202020204" pitchFamily="34" charset="0"/>
              <a:cs typeface="Estrangelo Edessa" panose="03080600000000000000" pitchFamily="66" charset="0"/>
            </a:endParaRPr>
          </a:p>
        </p:txBody>
      </p:sp>
      <p:sp>
        <p:nvSpPr>
          <p:cNvPr id="3" name="Subtitle 2"/>
          <p:cNvSpPr>
            <a:spLocks noGrp="1"/>
          </p:cNvSpPr>
          <p:nvPr>
            <p:ph type="subTitle" idx="1"/>
          </p:nvPr>
        </p:nvSpPr>
        <p:spPr>
          <a:xfrm>
            <a:off x="5795005" y="4779621"/>
            <a:ext cx="5259629" cy="1080408"/>
          </a:xfrm>
        </p:spPr>
        <p:txBody>
          <a:bodyPr>
            <a:normAutofit fontScale="25000" lnSpcReduction="20000"/>
          </a:bodyPr>
          <a:lstStyle/>
          <a:p>
            <a:pPr algn="r"/>
            <a:r>
              <a:rPr lang="en-IE" sz="8000" cap="none" dirty="0">
                <a:solidFill>
                  <a:schemeClr val="tx1"/>
                </a:solidFill>
                <a:latin typeface="Century Gothic" panose="020B0502020202020204" pitchFamily="34" charset="0"/>
                <a:cs typeface="Estrangelo Edessa" panose="03080600000000000000" pitchFamily="66" charset="0"/>
              </a:rPr>
              <a:t>Dr Joseph Mooney LLB, MA (Social Work)</a:t>
            </a:r>
          </a:p>
          <a:p>
            <a:pPr algn="r"/>
            <a:r>
              <a:rPr lang="en-IE" sz="7200" cap="none" dirty="0">
                <a:solidFill>
                  <a:schemeClr val="tx1"/>
                </a:solidFill>
                <a:latin typeface="Century Gothic" panose="020B0502020202020204" pitchFamily="34" charset="0"/>
                <a:cs typeface="Estrangelo Edessa" panose="03080600000000000000" pitchFamily="66" charset="0"/>
              </a:rPr>
              <a:t>All-Ireland Social Work Research Conference</a:t>
            </a:r>
            <a:endParaRPr lang="en-IE" sz="8000" dirty="0">
              <a:latin typeface="Century Gothic" panose="020B0502020202020204" pitchFamily="34" charset="0"/>
              <a:cs typeface="Estrangelo Edessa" panose="03080600000000000000" pitchFamily="66" charset="0"/>
            </a:endParaRPr>
          </a:p>
          <a:p>
            <a:pPr algn="r"/>
            <a:r>
              <a:rPr lang="en-IE" sz="8000" cap="none" dirty="0">
                <a:solidFill>
                  <a:schemeClr val="tx1"/>
                </a:solidFill>
                <a:latin typeface="Century Gothic" panose="020B0502020202020204" pitchFamily="34" charset="0"/>
                <a:cs typeface="Estrangelo Edessa" panose="03080600000000000000" pitchFamily="66" charset="0"/>
              </a:rPr>
              <a:t>Friday </a:t>
            </a:r>
            <a:r>
              <a:rPr lang="en-IE" sz="8000" dirty="0">
                <a:latin typeface="Century Gothic" panose="020B0502020202020204" pitchFamily="34" charset="0"/>
                <a:cs typeface="Estrangelo Edessa" panose="03080600000000000000" pitchFamily="66" charset="0"/>
              </a:rPr>
              <a:t>14</a:t>
            </a:r>
            <a:r>
              <a:rPr lang="en-IE" sz="8000" baseline="30000" dirty="0">
                <a:latin typeface="Century Gothic" panose="020B0502020202020204" pitchFamily="34" charset="0"/>
                <a:cs typeface="Estrangelo Edessa" panose="03080600000000000000" pitchFamily="66" charset="0"/>
              </a:rPr>
              <a:t>th</a:t>
            </a:r>
            <a:r>
              <a:rPr lang="en-IE" sz="8000" dirty="0">
                <a:latin typeface="Century Gothic" panose="020B0502020202020204" pitchFamily="34" charset="0"/>
                <a:cs typeface="Estrangelo Edessa" panose="03080600000000000000" pitchFamily="66" charset="0"/>
              </a:rPr>
              <a:t> June, 2019</a:t>
            </a:r>
            <a:endParaRPr lang="en-IE" sz="8000" cap="none" dirty="0">
              <a:solidFill>
                <a:schemeClr val="tx1"/>
              </a:solidFill>
              <a:latin typeface="Century Gothic" panose="020B0502020202020204" pitchFamily="34" charset="0"/>
              <a:cs typeface="Estrangelo Edessa" panose="03080600000000000000" pitchFamily="66" charset="0"/>
            </a:endParaRPr>
          </a:p>
          <a:p>
            <a:endParaRPr lang="en-IE" sz="2400" dirty="0">
              <a:latin typeface="Franklin Gothic Demi" panose="020B0703020102020204" pitchFamily="34" charset="0"/>
              <a:cs typeface="Consolas" panose="020B0609020204030204" pitchFamily="49" charset="0"/>
            </a:endParaRPr>
          </a:p>
        </p:txBody>
      </p:sp>
      <p:cxnSp>
        <p:nvCxnSpPr>
          <p:cNvPr id="5" name="Straight Connector 4"/>
          <p:cNvCxnSpPr/>
          <p:nvPr/>
        </p:nvCxnSpPr>
        <p:spPr>
          <a:xfrm>
            <a:off x="1242646" y="1978520"/>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84B56E59-0AA8-4310-AFD3-DE56B6B10D36}"/>
              </a:ext>
            </a:extLst>
          </p:cNvPr>
          <p:cNvPicPr>
            <a:picLocks noChangeAspect="1"/>
          </p:cNvPicPr>
          <p:nvPr/>
        </p:nvPicPr>
        <p:blipFill>
          <a:blip r:embed="rId3"/>
          <a:stretch>
            <a:fillRect/>
          </a:stretch>
        </p:blipFill>
        <p:spPr>
          <a:xfrm>
            <a:off x="1137366" y="4651065"/>
            <a:ext cx="1328110" cy="1328110"/>
          </a:xfrm>
          <a:prstGeom prst="rect">
            <a:avLst/>
          </a:prstGeom>
        </p:spPr>
      </p:pic>
      <p:sp>
        <p:nvSpPr>
          <p:cNvPr id="7" name="TextBox 6">
            <a:extLst>
              <a:ext uri="{FF2B5EF4-FFF2-40B4-BE49-F238E27FC236}">
                <a16:creationId xmlns:a16="http://schemas.microsoft.com/office/drawing/2014/main" id="{053C006B-DD82-43F7-8010-DC3CC1D83155}"/>
              </a:ext>
            </a:extLst>
          </p:cNvPr>
          <p:cNvSpPr txBox="1"/>
          <p:nvPr/>
        </p:nvSpPr>
        <p:spPr>
          <a:xfrm>
            <a:off x="2308722" y="4853455"/>
            <a:ext cx="2769326" cy="923330"/>
          </a:xfrm>
          <a:prstGeom prst="rect">
            <a:avLst/>
          </a:prstGeom>
          <a:noFill/>
        </p:spPr>
        <p:txBody>
          <a:bodyPr wrap="square" rtlCol="0">
            <a:spAutoFit/>
          </a:bodyPr>
          <a:lstStyle/>
          <a:p>
            <a:r>
              <a:rPr lang="en-IE" dirty="0">
                <a:latin typeface="Century Gothic" panose="020B0502020202020204" pitchFamily="34" charset="0"/>
                <a:cs typeface="Aharoni" panose="020B0604020202020204" pitchFamily="2" charset="-79"/>
              </a:rPr>
              <a:t>School of Social Policy, Social Work and Social Justice</a:t>
            </a:r>
          </a:p>
        </p:txBody>
      </p:sp>
    </p:spTree>
    <p:extLst>
      <p:ext uri="{BB962C8B-B14F-4D97-AF65-F5344CB8AC3E}">
        <p14:creationId xmlns:p14="http://schemas.microsoft.com/office/powerpoint/2010/main" val="190391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128D-7B11-4B0D-AF20-F2F398016B1E}"/>
              </a:ext>
            </a:extLst>
          </p:cNvPr>
          <p:cNvSpPr>
            <a:spLocks noGrp="1"/>
          </p:cNvSpPr>
          <p:nvPr>
            <p:ph type="title"/>
          </p:nvPr>
        </p:nvSpPr>
        <p:spPr/>
        <p:txBody>
          <a:bodyPr/>
          <a:lstStyle/>
          <a:p>
            <a:pPr algn="l"/>
            <a:r>
              <a:rPr lang="en-IE" dirty="0"/>
              <a:t>Tony:</a:t>
            </a:r>
          </a:p>
        </p:txBody>
      </p:sp>
      <p:sp>
        <p:nvSpPr>
          <p:cNvPr id="3" name="Content Placeholder 2">
            <a:extLst>
              <a:ext uri="{FF2B5EF4-FFF2-40B4-BE49-F238E27FC236}">
                <a16:creationId xmlns:a16="http://schemas.microsoft.com/office/drawing/2014/main" id="{D151F16C-AE90-41E4-8386-141C042A56DB}"/>
              </a:ext>
            </a:extLst>
          </p:cNvPr>
          <p:cNvSpPr>
            <a:spLocks noGrp="1"/>
          </p:cNvSpPr>
          <p:nvPr>
            <p:ph idx="1"/>
          </p:nvPr>
        </p:nvSpPr>
        <p:spPr/>
        <p:txBody>
          <a:bodyPr>
            <a:normAutofit/>
          </a:bodyPr>
          <a:lstStyle/>
          <a:p>
            <a:pPr marL="36900" indent="0" algn="ctr">
              <a:buNone/>
            </a:pPr>
            <a:endParaRPr lang="en-IE" sz="3600" i="1" dirty="0"/>
          </a:p>
          <a:p>
            <a:pPr marL="36900" indent="0" algn="ctr">
              <a:buNone/>
            </a:pPr>
            <a:endParaRPr lang="en-IE" sz="3600" i="1" dirty="0"/>
          </a:p>
          <a:p>
            <a:pPr marL="36900" indent="0" algn="ctr">
              <a:buNone/>
            </a:pPr>
            <a:r>
              <a:rPr lang="en-IE" sz="3600" i="1" dirty="0"/>
              <a:t>“…the first thing’s doubt, do people actually believe what you’re saying…”</a:t>
            </a:r>
            <a:endParaRPr lang="en-IE" sz="3600" dirty="0"/>
          </a:p>
        </p:txBody>
      </p:sp>
      <p:cxnSp>
        <p:nvCxnSpPr>
          <p:cNvPr id="4" name="Straight Connector 3">
            <a:extLst>
              <a:ext uri="{FF2B5EF4-FFF2-40B4-BE49-F238E27FC236}">
                <a16:creationId xmlns:a16="http://schemas.microsoft.com/office/drawing/2014/main" id="{340A24CF-C531-470D-A06B-1410B15B9EAC}"/>
              </a:ext>
            </a:extLst>
          </p:cNvPr>
          <p:cNvCxnSpPr/>
          <p:nvPr/>
        </p:nvCxnSpPr>
        <p:spPr>
          <a:xfrm>
            <a:off x="1046703" y="1456006"/>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23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8815-6805-4E92-A859-ECB9286EE284}"/>
              </a:ext>
            </a:extLst>
          </p:cNvPr>
          <p:cNvSpPr>
            <a:spLocks noGrp="1"/>
          </p:cNvSpPr>
          <p:nvPr>
            <p:ph type="title"/>
          </p:nvPr>
        </p:nvSpPr>
        <p:spPr/>
        <p:txBody>
          <a:bodyPr>
            <a:normAutofit fontScale="90000"/>
          </a:bodyPr>
          <a:lstStyle/>
          <a:p>
            <a:pPr algn="l"/>
            <a:r>
              <a:rPr lang="en-IE" dirty="0"/>
              <a:t>2. How does current policy take account: Power</a:t>
            </a:r>
          </a:p>
        </p:txBody>
      </p:sp>
      <p:sp>
        <p:nvSpPr>
          <p:cNvPr id="3" name="Content Placeholder 2">
            <a:extLst>
              <a:ext uri="{FF2B5EF4-FFF2-40B4-BE49-F238E27FC236}">
                <a16:creationId xmlns:a16="http://schemas.microsoft.com/office/drawing/2014/main" id="{88E43D9B-3BDD-4A0E-A6C5-651936EF6A7E}"/>
              </a:ext>
            </a:extLst>
          </p:cNvPr>
          <p:cNvSpPr>
            <a:spLocks noGrp="1"/>
          </p:cNvSpPr>
          <p:nvPr>
            <p:ph idx="1"/>
          </p:nvPr>
        </p:nvSpPr>
        <p:spPr>
          <a:xfrm>
            <a:off x="913795" y="2189649"/>
            <a:ext cx="10353762" cy="4058751"/>
          </a:xfrm>
        </p:spPr>
        <p:txBody>
          <a:bodyPr/>
          <a:lstStyle/>
          <a:p>
            <a:r>
              <a:rPr lang="en-IE" sz="2800" dirty="0"/>
              <a:t>Lack of understanding of dynamics of disclosure and abuse</a:t>
            </a:r>
          </a:p>
          <a:p>
            <a:r>
              <a:rPr lang="en-IE" sz="2800" dirty="0"/>
              <a:t>Control – handing over ‘my’ story </a:t>
            </a:r>
          </a:p>
          <a:p>
            <a:r>
              <a:rPr lang="en-IE" sz="2800" dirty="0"/>
              <a:t>Delay and uncertainty</a:t>
            </a:r>
          </a:p>
          <a:p>
            <a:pPr lvl="1"/>
            <a:r>
              <a:rPr lang="en-IE" sz="2600" dirty="0"/>
              <a:t>The Void</a:t>
            </a:r>
          </a:p>
          <a:p>
            <a:pPr lvl="1"/>
            <a:r>
              <a:rPr lang="en-IE" sz="2600" dirty="0"/>
              <a:t>The Grenade Effect</a:t>
            </a:r>
            <a:endParaRPr lang="en-IE" dirty="0"/>
          </a:p>
        </p:txBody>
      </p:sp>
      <p:cxnSp>
        <p:nvCxnSpPr>
          <p:cNvPr id="4" name="Straight Connector 3">
            <a:extLst>
              <a:ext uri="{FF2B5EF4-FFF2-40B4-BE49-F238E27FC236}">
                <a16:creationId xmlns:a16="http://schemas.microsoft.com/office/drawing/2014/main" id="{246AEA8A-8AC0-4294-BEBE-027FB516699D}"/>
              </a:ext>
            </a:extLst>
          </p:cNvPr>
          <p:cNvCxnSpPr/>
          <p:nvPr/>
        </p:nvCxnSpPr>
        <p:spPr>
          <a:xfrm>
            <a:off x="1007515" y="1580050"/>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51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128D-7B11-4B0D-AF20-F2F398016B1E}"/>
              </a:ext>
            </a:extLst>
          </p:cNvPr>
          <p:cNvSpPr>
            <a:spLocks noGrp="1"/>
          </p:cNvSpPr>
          <p:nvPr>
            <p:ph type="title"/>
          </p:nvPr>
        </p:nvSpPr>
        <p:spPr/>
        <p:txBody>
          <a:bodyPr/>
          <a:lstStyle/>
          <a:p>
            <a:pPr algn="l"/>
            <a:r>
              <a:rPr lang="en-IE" dirty="0"/>
              <a:t>Jane:</a:t>
            </a:r>
          </a:p>
        </p:txBody>
      </p:sp>
      <p:sp>
        <p:nvSpPr>
          <p:cNvPr id="3" name="Content Placeholder 2">
            <a:extLst>
              <a:ext uri="{FF2B5EF4-FFF2-40B4-BE49-F238E27FC236}">
                <a16:creationId xmlns:a16="http://schemas.microsoft.com/office/drawing/2014/main" id="{D151F16C-AE90-41E4-8386-141C042A56DB}"/>
              </a:ext>
            </a:extLst>
          </p:cNvPr>
          <p:cNvSpPr>
            <a:spLocks noGrp="1"/>
          </p:cNvSpPr>
          <p:nvPr>
            <p:ph idx="1"/>
          </p:nvPr>
        </p:nvSpPr>
        <p:spPr>
          <a:xfrm>
            <a:off x="913795" y="1958080"/>
            <a:ext cx="10353762" cy="4058751"/>
          </a:xfrm>
        </p:spPr>
        <p:txBody>
          <a:bodyPr>
            <a:normAutofit/>
          </a:bodyPr>
          <a:lstStyle/>
          <a:p>
            <a:pPr marL="36900" indent="0" algn="ctr">
              <a:buNone/>
            </a:pPr>
            <a:r>
              <a:rPr lang="en-IE" sz="2800" i="1" dirty="0"/>
              <a:t>“… sitting in the, the waiting area, it really brought home to me the context of the type of work that they do, you know, that’s why that had such an impact on me, </a:t>
            </a:r>
            <a:r>
              <a:rPr lang="en-IE" sz="2800" i="1" dirty="0" err="1"/>
              <a:t>‘cause</a:t>
            </a:r>
            <a:r>
              <a:rPr lang="en-IE" sz="2800" i="1" dirty="0"/>
              <a:t> I was like wow… I was watching these tiny little children, some of them, you know they ranged from like babies to four and five-year olds…like what a fucking start in life to be brought, you know, alcoholic parents coming through the door and... I was just like these people are amazing to be doing this kind of work…”</a:t>
            </a:r>
            <a:endParaRPr lang="en-IE" sz="2800" dirty="0"/>
          </a:p>
        </p:txBody>
      </p:sp>
      <p:cxnSp>
        <p:nvCxnSpPr>
          <p:cNvPr id="4" name="Straight Connector 3">
            <a:extLst>
              <a:ext uri="{FF2B5EF4-FFF2-40B4-BE49-F238E27FC236}">
                <a16:creationId xmlns:a16="http://schemas.microsoft.com/office/drawing/2014/main" id="{59AD8B84-2236-44C7-BB24-2CDBBED84918}"/>
              </a:ext>
            </a:extLst>
          </p:cNvPr>
          <p:cNvCxnSpPr>
            <a:cxnSpLocks/>
          </p:cNvCxnSpPr>
          <p:nvPr/>
        </p:nvCxnSpPr>
        <p:spPr>
          <a:xfrm>
            <a:off x="913795" y="1469069"/>
            <a:ext cx="1035376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45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F671-82BA-4B8D-91AE-7604F4A3FEAF}"/>
              </a:ext>
            </a:extLst>
          </p:cNvPr>
          <p:cNvSpPr>
            <a:spLocks noGrp="1"/>
          </p:cNvSpPr>
          <p:nvPr>
            <p:ph type="title"/>
          </p:nvPr>
        </p:nvSpPr>
        <p:spPr/>
        <p:txBody>
          <a:bodyPr>
            <a:normAutofit fontScale="90000"/>
          </a:bodyPr>
          <a:lstStyle/>
          <a:p>
            <a:pPr algn="l"/>
            <a:r>
              <a:rPr lang="en-IE" dirty="0"/>
              <a:t>3. Policy recommendations: The System as a facilitator</a:t>
            </a:r>
          </a:p>
        </p:txBody>
      </p:sp>
      <p:sp>
        <p:nvSpPr>
          <p:cNvPr id="3" name="Content Placeholder 2">
            <a:extLst>
              <a:ext uri="{FF2B5EF4-FFF2-40B4-BE49-F238E27FC236}">
                <a16:creationId xmlns:a16="http://schemas.microsoft.com/office/drawing/2014/main" id="{CF6A5EAB-F982-40AE-9824-C291EE8A76B5}"/>
              </a:ext>
            </a:extLst>
          </p:cNvPr>
          <p:cNvSpPr>
            <a:spLocks noGrp="1"/>
          </p:cNvSpPr>
          <p:nvPr>
            <p:ph idx="1"/>
          </p:nvPr>
        </p:nvSpPr>
        <p:spPr>
          <a:xfrm>
            <a:off x="913795" y="2189649"/>
            <a:ext cx="10353762" cy="4058751"/>
          </a:xfrm>
        </p:spPr>
        <p:txBody>
          <a:bodyPr>
            <a:normAutofit lnSpcReduction="10000"/>
          </a:bodyPr>
          <a:lstStyle/>
          <a:p>
            <a:r>
              <a:rPr lang="en-IE" sz="2400" dirty="0"/>
              <a:t>Hopes and expectations</a:t>
            </a:r>
          </a:p>
          <a:p>
            <a:r>
              <a:rPr lang="en-IE" sz="2400" dirty="0"/>
              <a:t>Law:</a:t>
            </a:r>
          </a:p>
          <a:p>
            <a:pPr lvl="1"/>
            <a:r>
              <a:rPr lang="en-IE" sz="2000" dirty="0"/>
              <a:t>Legislation (EU Victims Directive)</a:t>
            </a:r>
          </a:p>
          <a:p>
            <a:r>
              <a:rPr lang="en-IE" sz="2400" dirty="0"/>
              <a:t>Policy:</a:t>
            </a:r>
          </a:p>
          <a:p>
            <a:pPr lvl="1"/>
            <a:r>
              <a:rPr lang="en-IE" sz="2000" dirty="0"/>
              <a:t>Clear policy based on law and research</a:t>
            </a:r>
          </a:p>
          <a:p>
            <a:pPr lvl="1"/>
            <a:r>
              <a:rPr lang="en-IE" sz="2000" dirty="0"/>
              <a:t>Safe and Trusted Spaces (Barnahus, CAC, Promise Project)</a:t>
            </a:r>
          </a:p>
          <a:p>
            <a:r>
              <a:rPr lang="en-IE" sz="2400" dirty="0"/>
              <a:t>Practice:</a:t>
            </a:r>
          </a:p>
          <a:p>
            <a:pPr lvl="1"/>
            <a:r>
              <a:rPr lang="en-IE" sz="2000" dirty="0"/>
              <a:t>Trauma Informed Care - if professional were to pause and consider the roll trauma plays in the lives of specific client populations, how would they behave differently?</a:t>
            </a:r>
            <a:endParaRPr lang="en-IE" dirty="0"/>
          </a:p>
        </p:txBody>
      </p:sp>
      <p:cxnSp>
        <p:nvCxnSpPr>
          <p:cNvPr id="4" name="Straight Connector 3">
            <a:extLst>
              <a:ext uri="{FF2B5EF4-FFF2-40B4-BE49-F238E27FC236}">
                <a16:creationId xmlns:a16="http://schemas.microsoft.com/office/drawing/2014/main" id="{FF76B728-A7FE-4132-B37A-B2E7802A164B}"/>
              </a:ext>
            </a:extLst>
          </p:cNvPr>
          <p:cNvCxnSpPr/>
          <p:nvPr/>
        </p:nvCxnSpPr>
        <p:spPr>
          <a:xfrm>
            <a:off x="1007514" y="1717263"/>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14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E38B-F7F6-43B8-9F6B-3D60A778ADAD}"/>
              </a:ext>
            </a:extLst>
          </p:cNvPr>
          <p:cNvSpPr>
            <a:spLocks noGrp="1"/>
          </p:cNvSpPr>
          <p:nvPr>
            <p:ph type="title"/>
          </p:nvPr>
        </p:nvSpPr>
        <p:spPr>
          <a:xfrm>
            <a:off x="913795" y="609600"/>
            <a:ext cx="10353762" cy="970450"/>
          </a:xfrm>
        </p:spPr>
        <p:txBody>
          <a:bodyPr/>
          <a:lstStyle/>
          <a:p>
            <a:pPr algn="l"/>
            <a:r>
              <a:rPr lang="en-IE" dirty="0"/>
              <a:t>Thank You &amp; Questions:</a:t>
            </a:r>
          </a:p>
        </p:txBody>
      </p:sp>
      <p:pic>
        <p:nvPicPr>
          <p:cNvPr id="7" name="Picture 6" descr="A picture containing clipart&#10;&#10;Description automatically generated">
            <a:extLst>
              <a:ext uri="{FF2B5EF4-FFF2-40B4-BE49-F238E27FC236}">
                <a16:creationId xmlns:a16="http://schemas.microsoft.com/office/drawing/2014/main" id="{BEB92223-CB70-4651-894C-0230288786EE}"/>
              </a:ext>
            </a:extLst>
          </p:cNvPr>
          <p:cNvPicPr>
            <a:picLocks noChangeAspect="1"/>
          </p:cNvPicPr>
          <p:nvPr/>
        </p:nvPicPr>
        <p:blipFill>
          <a:blip r:embed="rId2"/>
          <a:stretch>
            <a:fillRect/>
          </a:stretch>
        </p:blipFill>
        <p:spPr>
          <a:xfrm>
            <a:off x="1671989" y="4756369"/>
            <a:ext cx="684467" cy="684467"/>
          </a:xfrm>
          <a:prstGeom prst="rect">
            <a:avLst/>
          </a:prstGeom>
        </p:spPr>
      </p:pic>
      <p:pic>
        <p:nvPicPr>
          <p:cNvPr id="9" name="Picture 8" descr="A close up of a sign&#10;&#10;Description automatically generated">
            <a:extLst>
              <a:ext uri="{FF2B5EF4-FFF2-40B4-BE49-F238E27FC236}">
                <a16:creationId xmlns:a16="http://schemas.microsoft.com/office/drawing/2014/main" id="{89620250-796F-404B-9643-3FD0897B18AE}"/>
              </a:ext>
            </a:extLst>
          </p:cNvPr>
          <p:cNvPicPr>
            <a:picLocks noChangeAspect="1"/>
          </p:cNvPicPr>
          <p:nvPr/>
        </p:nvPicPr>
        <p:blipFill>
          <a:blip r:embed="rId3"/>
          <a:stretch>
            <a:fillRect/>
          </a:stretch>
        </p:blipFill>
        <p:spPr>
          <a:xfrm>
            <a:off x="1671991" y="3843320"/>
            <a:ext cx="684467" cy="721883"/>
          </a:xfrm>
          <a:prstGeom prst="rect">
            <a:avLst/>
          </a:prstGeom>
        </p:spPr>
      </p:pic>
      <p:pic>
        <p:nvPicPr>
          <p:cNvPr id="11" name="Picture 10" descr="A close up of a logo&#10;&#10;Description automatically generated">
            <a:extLst>
              <a:ext uri="{FF2B5EF4-FFF2-40B4-BE49-F238E27FC236}">
                <a16:creationId xmlns:a16="http://schemas.microsoft.com/office/drawing/2014/main" id="{0233ADBF-B1C3-4237-AECC-813B4D6ED747}"/>
              </a:ext>
            </a:extLst>
          </p:cNvPr>
          <p:cNvPicPr>
            <a:picLocks noChangeAspect="1"/>
          </p:cNvPicPr>
          <p:nvPr/>
        </p:nvPicPr>
        <p:blipFill>
          <a:blip r:embed="rId4"/>
          <a:stretch>
            <a:fillRect/>
          </a:stretch>
        </p:blipFill>
        <p:spPr>
          <a:xfrm>
            <a:off x="1671990" y="2967687"/>
            <a:ext cx="684467" cy="684467"/>
          </a:xfrm>
          <a:prstGeom prst="rect">
            <a:avLst/>
          </a:prstGeom>
        </p:spPr>
      </p:pic>
      <p:pic>
        <p:nvPicPr>
          <p:cNvPr id="14" name="Content Placeholder 13" descr="A picture containing animal&#10;&#10;Description automatically generated">
            <a:extLst>
              <a:ext uri="{FF2B5EF4-FFF2-40B4-BE49-F238E27FC236}">
                <a16:creationId xmlns:a16="http://schemas.microsoft.com/office/drawing/2014/main" id="{66C4962A-631D-4050-A7EB-F16E624BD7D8}"/>
              </a:ext>
            </a:extLst>
          </p:cNvPr>
          <p:cNvPicPr>
            <a:picLocks noGrp="1" noChangeAspect="1"/>
          </p:cNvPicPr>
          <p:nvPr>
            <p:ph idx="1"/>
          </p:nvPr>
        </p:nvPicPr>
        <p:blipFill>
          <a:blip r:embed="rId5"/>
          <a:stretch>
            <a:fillRect/>
          </a:stretch>
        </p:blipFill>
        <p:spPr>
          <a:xfrm>
            <a:off x="1671989" y="2092054"/>
            <a:ext cx="684467" cy="684467"/>
          </a:xfrm>
        </p:spPr>
      </p:pic>
      <p:sp>
        <p:nvSpPr>
          <p:cNvPr id="15" name="TextBox 14">
            <a:extLst>
              <a:ext uri="{FF2B5EF4-FFF2-40B4-BE49-F238E27FC236}">
                <a16:creationId xmlns:a16="http://schemas.microsoft.com/office/drawing/2014/main" id="{9641A51B-F447-4518-84C9-2D94C416657F}"/>
              </a:ext>
            </a:extLst>
          </p:cNvPr>
          <p:cNvSpPr txBox="1"/>
          <p:nvPr/>
        </p:nvSpPr>
        <p:spPr>
          <a:xfrm>
            <a:off x="2676500" y="2092054"/>
            <a:ext cx="5303526" cy="707886"/>
          </a:xfrm>
          <a:prstGeom prst="rect">
            <a:avLst/>
          </a:prstGeom>
          <a:noFill/>
        </p:spPr>
        <p:txBody>
          <a:bodyPr wrap="square" rtlCol="0">
            <a:spAutoFit/>
          </a:bodyPr>
          <a:lstStyle/>
          <a:p>
            <a:r>
              <a:rPr lang="en-IE" sz="4000" dirty="0"/>
              <a:t>@joe0712</a:t>
            </a:r>
          </a:p>
        </p:txBody>
      </p:sp>
      <p:sp>
        <p:nvSpPr>
          <p:cNvPr id="16" name="TextBox 15">
            <a:extLst>
              <a:ext uri="{FF2B5EF4-FFF2-40B4-BE49-F238E27FC236}">
                <a16:creationId xmlns:a16="http://schemas.microsoft.com/office/drawing/2014/main" id="{B843A945-421E-4C5F-80E9-47E5964E679E}"/>
              </a:ext>
            </a:extLst>
          </p:cNvPr>
          <p:cNvSpPr txBox="1"/>
          <p:nvPr/>
        </p:nvSpPr>
        <p:spPr>
          <a:xfrm>
            <a:off x="2676500" y="2967687"/>
            <a:ext cx="6416040" cy="707886"/>
          </a:xfrm>
          <a:prstGeom prst="rect">
            <a:avLst/>
          </a:prstGeom>
          <a:noFill/>
        </p:spPr>
        <p:txBody>
          <a:bodyPr wrap="square" rtlCol="0">
            <a:spAutoFit/>
          </a:bodyPr>
          <a:lstStyle/>
          <a:p>
            <a:r>
              <a:rPr lang="en-IE" sz="4000" dirty="0"/>
              <a:t>joseph.mooney1@ucd.ie</a:t>
            </a:r>
          </a:p>
        </p:txBody>
      </p:sp>
      <p:sp>
        <p:nvSpPr>
          <p:cNvPr id="17" name="TextBox 16">
            <a:extLst>
              <a:ext uri="{FF2B5EF4-FFF2-40B4-BE49-F238E27FC236}">
                <a16:creationId xmlns:a16="http://schemas.microsoft.com/office/drawing/2014/main" id="{BA099DFB-AACA-4A74-8581-86157BCE482A}"/>
              </a:ext>
            </a:extLst>
          </p:cNvPr>
          <p:cNvSpPr txBox="1"/>
          <p:nvPr/>
        </p:nvSpPr>
        <p:spPr>
          <a:xfrm>
            <a:off x="2676500" y="3843320"/>
            <a:ext cx="7178040" cy="707886"/>
          </a:xfrm>
          <a:prstGeom prst="rect">
            <a:avLst/>
          </a:prstGeom>
          <a:noFill/>
        </p:spPr>
        <p:txBody>
          <a:bodyPr wrap="square" rtlCol="0">
            <a:spAutoFit/>
          </a:bodyPr>
          <a:lstStyle/>
          <a:p>
            <a:r>
              <a:rPr lang="en-IE" sz="4000" dirty="0"/>
              <a:t>irishsocialwork.wordpress.com</a:t>
            </a:r>
          </a:p>
        </p:txBody>
      </p:sp>
      <p:sp>
        <p:nvSpPr>
          <p:cNvPr id="18" name="TextBox 17">
            <a:extLst>
              <a:ext uri="{FF2B5EF4-FFF2-40B4-BE49-F238E27FC236}">
                <a16:creationId xmlns:a16="http://schemas.microsoft.com/office/drawing/2014/main" id="{F0BAA4CF-72FE-445D-A6B5-97A9CAFE6E2E}"/>
              </a:ext>
            </a:extLst>
          </p:cNvPr>
          <p:cNvSpPr txBox="1"/>
          <p:nvPr/>
        </p:nvSpPr>
        <p:spPr>
          <a:xfrm>
            <a:off x="2676500" y="4718953"/>
            <a:ext cx="5303526" cy="707886"/>
          </a:xfrm>
          <a:prstGeom prst="rect">
            <a:avLst/>
          </a:prstGeom>
          <a:noFill/>
        </p:spPr>
        <p:txBody>
          <a:bodyPr wrap="square" rtlCol="0">
            <a:spAutoFit/>
          </a:bodyPr>
          <a:lstStyle/>
          <a:p>
            <a:r>
              <a:rPr lang="en-IE" sz="4000" dirty="0"/>
              <a:t>Joseph Mooney</a:t>
            </a:r>
          </a:p>
        </p:txBody>
      </p:sp>
      <p:cxnSp>
        <p:nvCxnSpPr>
          <p:cNvPr id="19" name="Straight Connector 18">
            <a:extLst>
              <a:ext uri="{FF2B5EF4-FFF2-40B4-BE49-F238E27FC236}">
                <a16:creationId xmlns:a16="http://schemas.microsoft.com/office/drawing/2014/main" id="{B8254FE1-1AA2-4698-8675-14BD394EC224}"/>
              </a:ext>
            </a:extLst>
          </p:cNvPr>
          <p:cNvCxnSpPr/>
          <p:nvPr/>
        </p:nvCxnSpPr>
        <p:spPr>
          <a:xfrm>
            <a:off x="1072829" y="1475547"/>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2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5F91-2A4A-4224-A2D8-79191A4AE88C}"/>
              </a:ext>
            </a:extLst>
          </p:cNvPr>
          <p:cNvSpPr>
            <a:spLocks noGrp="1"/>
          </p:cNvSpPr>
          <p:nvPr>
            <p:ph type="title"/>
          </p:nvPr>
        </p:nvSpPr>
        <p:spPr/>
        <p:txBody>
          <a:bodyPr/>
          <a:lstStyle/>
          <a:p>
            <a:pPr algn="l"/>
            <a:r>
              <a:rPr lang="en-IE" dirty="0"/>
              <a:t>Suggested References:</a:t>
            </a:r>
          </a:p>
        </p:txBody>
      </p:sp>
      <p:sp>
        <p:nvSpPr>
          <p:cNvPr id="3" name="Content Placeholder 2">
            <a:extLst>
              <a:ext uri="{FF2B5EF4-FFF2-40B4-BE49-F238E27FC236}">
                <a16:creationId xmlns:a16="http://schemas.microsoft.com/office/drawing/2014/main" id="{282E64A0-54C2-4C41-AB53-CE2FA275BD57}"/>
              </a:ext>
            </a:extLst>
          </p:cNvPr>
          <p:cNvSpPr>
            <a:spLocks noGrp="1"/>
          </p:cNvSpPr>
          <p:nvPr>
            <p:ph idx="1"/>
          </p:nvPr>
        </p:nvSpPr>
        <p:spPr/>
        <p:txBody>
          <a:bodyPr>
            <a:normAutofit fontScale="92500" lnSpcReduction="10000"/>
          </a:bodyPr>
          <a:lstStyle/>
          <a:p>
            <a:pPr algn="just"/>
            <a:r>
              <a:rPr lang="en-US" sz="1400" dirty="0"/>
              <a:t>Mooney, J. (2019) Using Biographical Narrative Interviewing Methodology to research Adults’ Experiences of Disclosing Childhood Sexual Abuse, Social Work and Social Sciences Review, (forthcoming).</a:t>
            </a:r>
          </a:p>
          <a:p>
            <a:pPr algn="just"/>
            <a:r>
              <a:rPr lang="en-US" sz="1400" dirty="0"/>
              <a:t>Mooney, J. (2017) Adult disclosures of childhood sexual abuse and section 3 of the Child Care Act 1991: past offences, current risk, Child Care in Practice, Vol. 23, No. 3, 245-257.</a:t>
            </a:r>
          </a:p>
          <a:p>
            <a:pPr algn="just"/>
            <a:r>
              <a:rPr lang="en-US" sz="1400" dirty="0"/>
              <a:t>Mooney, J. (2014) Adult disclosures of childhood sexual abuse to child protection services: Current issues in social work practice. The Irish Social Worker, Spring/Summer 2014, 9–13.</a:t>
            </a:r>
          </a:p>
          <a:p>
            <a:pPr algn="just"/>
            <a:r>
              <a:rPr lang="en-US" sz="1400" dirty="0"/>
              <a:t>Office of the Ombudsman (2017) Taking Stock: An investigation by the Ombudsman into complaint handling and issues identified in complaints made about the Child and Family Agency (</a:t>
            </a:r>
            <a:r>
              <a:rPr lang="en-US" sz="1400" dirty="0" err="1"/>
              <a:t>Tusla</a:t>
            </a:r>
            <a:r>
              <a:rPr lang="en-US" sz="1400" dirty="0"/>
              <a:t>). Office of the Ombudsman, Dublin.</a:t>
            </a:r>
          </a:p>
          <a:p>
            <a:pPr algn="just"/>
            <a:r>
              <a:rPr lang="en-US" sz="1400" dirty="0"/>
              <a:t>Ombudsman for Children’s Office (2010) A Report based on an Investigation into the Implementation of Children First: National Guidelines for the Protection and Welfare of Children. Dublin: Ombudsman for Children’s Office.</a:t>
            </a:r>
          </a:p>
          <a:p>
            <a:r>
              <a:rPr lang="en-US" sz="1400" dirty="0"/>
              <a:t>Department of Health (1987) Child abuse guidelines: guidelines on procedures for the identification, investigation and management of child abuse. Department of Health, Available at </a:t>
            </a:r>
            <a:r>
              <a:rPr lang="en-US" sz="1400" dirty="0">
                <a:hlinkClick r:id="rId3"/>
              </a:rPr>
              <a:t>http://www.lenus.ie/hse/bitstream/10147/80128/1/ChildAbuseGuidelinesDOH.pdf</a:t>
            </a:r>
            <a:endParaRPr lang="en-US" sz="1400" dirty="0"/>
          </a:p>
          <a:p>
            <a:r>
              <a:rPr lang="en-US" sz="1400" dirty="0"/>
              <a:t>Department of Health and Children (1999) Children First National Guidelines for the Protection and Welfare of Children. Dublin: The Stationary Office.</a:t>
            </a:r>
          </a:p>
          <a:p>
            <a:pPr algn="just"/>
            <a:r>
              <a:rPr lang="en-US" sz="1400" dirty="0"/>
              <a:t>Department of Health and Children (2008) National Review of Compliance with Children First: National Guidelines for the Protection and Welfare of Children. Dublin: The Stationary Office.</a:t>
            </a:r>
          </a:p>
          <a:p>
            <a:pPr algn="just"/>
            <a:endParaRPr lang="en-US" dirty="0"/>
          </a:p>
          <a:p>
            <a:endParaRPr lang="en-IE" dirty="0"/>
          </a:p>
        </p:txBody>
      </p:sp>
      <p:cxnSp>
        <p:nvCxnSpPr>
          <p:cNvPr id="4" name="Straight Connector 3">
            <a:extLst>
              <a:ext uri="{FF2B5EF4-FFF2-40B4-BE49-F238E27FC236}">
                <a16:creationId xmlns:a16="http://schemas.microsoft.com/office/drawing/2014/main" id="{8DB96568-B6A0-415A-9850-9B07B40245C1}"/>
              </a:ext>
            </a:extLst>
          </p:cNvPr>
          <p:cNvCxnSpPr>
            <a:cxnSpLocks/>
          </p:cNvCxnSpPr>
          <p:nvPr/>
        </p:nvCxnSpPr>
        <p:spPr>
          <a:xfrm>
            <a:off x="1033640" y="1456006"/>
            <a:ext cx="102339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a:t>Before we Begin: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1" y="2505565"/>
            <a:ext cx="2235217" cy="11123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984" y="2510455"/>
            <a:ext cx="2235217" cy="110742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392" y="2513694"/>
            <a:ext cx="2235217" cy="1109077"/>
          </a:xfrm>
          <a:prstGeom prst="rect">
            <a:avLst/>
          </a:prstGeom>
        </p:spPr>
      </p:pic>
      <p:sp>
        <p:nvSpPr>
          <p:cNvPr id="7" name="TextBox 6"/>
          <p:cNvSpPr txBox="1"/>
          <p:nvPr/>
        </p:nvSpPr>
        <p:spPr>
          <a:xfrm>
            <a:off x="2209801" y="3933057"/>
            <a:ext cx="2235217" cy="646331"/>
          </a:xfrm>
          <a:prstGeom prst="rect">
            <a:avLst/>
          </a:prstGeom>
          <a:noFill/>
        </p:spPr>
        <p:txBody>
          <a:bodyPr wrap="square" rtlCol="0">
            <a:spAutoFit/>
          </a:bodyPr>
          <a:lstStyle/>
          <a:p>
            <a:pPr algn="ctr"/>
            <a:r>
              <a:rPr lang="en-IE" dirty="0"/>
              <a:t>01 – 6624070</a:t>
            </a:r>
          </a:p>
          <a:p>
            <a:pPr algn="ctr"/>
            <a:r>
              <a:rPr lang="en-IE" dirty="0"/>
              <a:t>www.oneinfour.ie</a:t>
            </a:r>
          </a:p>
        </p:txBody>
      </p:sp>
      <p:sp>
        <p:nvSpPr>
          <p:cNvPr id="10" name="TextBox 9"/>
          <p:cNvSpPr txBox="1"/>
          <p:nvPr/>
        </p:nvSpPr>
        <p:spPr>
          <a:xfrm>
            <a:off x="4978392" y="3933056"/>
            <a:ext cx="2235217" cy="646331"/>
          </a:xfrm>
          <a:prstGeom prst="rect">
            <a:avLst/>
          </a:prstGeom>
          <a:noFill/>
        </p:spPr>
        <p:txBody>
          <a:bodyPr wrap="square" rtlCol="0">
            <a:spAutoFit/>
          </a:bodyPr>
          <a:lstStyle/>
          <a:p>
            <a:pPr algn="ctr"/>
            <a:r>
              <a:rPr lang="en-IE" dirty="0"/>
              <a:t>1800 234 114</a:t>
            </a:r>
          </a:p>
          <a:p>
            <a:pPr algn="ctr"/>
            <a:r>
              <a:rPr lang="en-IE" dirty="0"/>
              <a:t>www.hse.ie</a:t>
            </a:r>
          </a:p>
        </p:txBody>
      </p:sp>
      <p:sp>
        <p:nvSpPr>
          <p:cNvPr id="11" name="TextBox 10"/>
          <p:cNvSpPr txBox="1"/>
          <p:nvPr/>
        </p:nvSpPr>
        <p:spPr>
          <a:xfrm>
            <a:off x="7746984" y="3933056"/>
            <a:ext cx="2235217" cy="646331"/>
          </a:xfrm>
          <a:prstGeom prst="rect">
            <a:avLst/>
          </a:prstGeom>
          <a:noFill/>
        </p:spPr>
        <p:txBody>
          <a:bodyPr wrap="square" rtlCol="0">
            <a:spAutoFit/>
          </a:bodyPr>
          <a:lstStyle/>
          <a:p>
            <a:pPr algn="ctr"/>
            <a:r>
              <a:rPr lang="en-IE" dirty="0"/>
              <a:t>091 – 563676</a:t>
            </a:r>
          </a:p>
          <a:p>
            <a:pPr algn="ctr"/>
            <a:r>
              <a:rPr lang="en-IE" dirty="0"/>
              <a:t>www.rcni.ie</a:t>
            </a:r>
          </a:p>
        </p:txBody>
      </p:sp>
      <p:cxnSp>
        <p:nvCxnSpPr>
          <p:cNvPr id="13" name="Straight Connector 12">
            <a:extLst>
              <a:ext uri="{FF2B5EF4-FFF2-40B4-BE49-F238E27FC236}">
                <a16:creationId xmlns:a16="http://schemas.microsoft.com/office/drawing/2014/main" id="{CACC5742-AA84-497D-904A-6B842072F17D}"/>
              </a:ext>
            </a:extLst>
          </p:cNvPr>
          <p:cNvCxnSpPr/>
          <p:nvPr/>
        </p:nvCxnSpPr>
        <p:spPr>
          <a:xfrm>
            <a:off x="1020578" y="1416817"/>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92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71006"/>
            <a:ext cx="10972800" cy="1143000"/>
          </a:xfrm>
        </p:spPr>
        <p:txBody>
          <a:bodyPr/>
          <a:lstStyle/>
          <a:p>
            <a:pPr algn="l"/>
            <a:r>
              <a:rPr lang="en-US" dirty="0"/>
              <a:t>Take </a:t>
            </a:r>
            <a:r>
              <a:rPr lang="en-US" dirty="0" err="1"/>
              <a:t>Aways</a:t>
            </a:r>
            <a:r>
              <a:rPr lang="en-US" dirty="0"/>
              <a:t>:</a:t>
            </a:r>
          </a:p>
        </p:txBody>
      </p:sp>
      <p:sp>
        <p:nvSpPr>
          <p:cNvPr id="2" name="Content Placeholder 1"/>
          <p:cNvSpPr>
            <a:spLocks noGrp="1"/>
          </p:cNvSpPr>
          <p:nvPr>
            <p:ph idx="1"/>
          </p:nvPr>
        </p:nvSpPr>
        <p:spPr>
          <a:xfrm>
            <a:off x="913795" y="1732449"/>
            <a:ext cx="10353762" cy="4654545"/>
          </a:xfrm>
        </p:spPr>
        <p:txBody>
          <a:bodyPr>
            <a:normAutofit fontScale="85000" lnSpcReduction="20000"/>
          </a:bodyPr>
          <a:lstStyle/>
          <a:p>
            <a:r>
              <a:rPr lang="en-IE" b="1" u="sng" dirty="0">
                <a:latin typeface="+mj-lt"/>
              </a:rPr>
              <a:t>What’s the Study: </a:t>
            </a:r>
            <a:r>
              <a:rPr lang="en-IE" dirty="0">
                <a:latin typeface="+mj-lt"/>
              </a:rPr>
              <a:t>How Adults Tell: Messages for Society and Policy Makers Regarding Disclosure of Childhood Sexual Abuse</a:t>
            </a:r>
          </a:p>
          <a:p>
            <a:endParaRPr lang="en-IE" dirty="0">
              <a:latin typeface="+mj-lt"/>
            </a:endParaRPr>
          </a:p>
          <a:p>
            <a:r>
              <a:rPr lang="en-IE" b="1" u="sng" dirty="0">
                <a:latin typeface="+mj-lt"/>
              </a:rPr>
              <a:t>What’s the Problem:</a:t>
            </a:r>
            <a:r>
              <a:rPr lang="en-IE" dirty="0">
                <a:latin typeface="+mj-lt"/>
              </a:rPr>
              <a:t> Confusion, Controversy and Legality (Mooney, 2014, 2017; Office of the Ombudsman, 2017)</a:t>
            </a:r>
          </a:p>
          <a:p>
            <a:endParaRPr lang="en-IE" dirty="0">
              <a:latin typeface="+mj-lt"/>
            </a:endParaRPr>
          </a:p>
          <a:p>
            <a:r>
              <a:rPr lang="en-IE" b="1" u="sng" dirty="0">
                <a:latin typeface="+mj-lt"/>
              </a:rPr>
              <a:t>What’s the Rationale: </a:t>
            </a:r>
            <a:r>
              <a:rPr lang="en-IE" dirty="0">
                <a:latin typeface="+mj-lt"/>
              </a:rPr>
              <a:t>Service-User Voices &amp; Experiences </a:t>
            </a:r>
          </a:p>
          <a:p>
            <a:endParaRPr lang="en-IE" dirty="0">
              <a:latin typeface="+mj-lt"/>
            </a:endParaRPr>
          </a:p>
          <a:p>
            <a:r>
              <a:rPr lang="en-IE" b="1" u="sng" dirty="0">
                <a:latin typeface="+mj-lt"/>
              </a:rPr>
              <a:t>How was it done:</a:t>
            </a:r>
            <a:r>
              <a:rPr lang="en-IE" dirty="0">
                <a:latin typeface="+mj-lt"/>
              </a:rPr>
              <a:t> BNIM Study (Mooney, 2019a, 2019b)</a:t>
            </a:r>
          </a:p>
          <a:p>
            <a:pPr marL="36900" indent="0">
              <a:buNone/>
            </a:pPr>
            <a:endParaRPr lang="en-IE" dirty="0">
              <a:latin typeface="+mj-lt"/>
            </a:endParaRPr>
          </a:p>
          <a:p>
            <a:r>
              <a:rPr lang="en-US" b="1" u="sng" dirty="0">
                <a:latin typeface="+mj-lt"/>
              </a:rPr>
              <a:t>What have we learned:</a:t>
            </a:r>
          </a:p>
          <a:p>
            <a:pPr lvl="1"/>
            <a:r>
              <a:rPr lang="en-US" dirty="0">
                <a:latin typeface="+mj-lt"/>
              </a:rPr>
              <a:t>System as a Barrier</a:t>
            </a:r>
          </a:p>
          <a:p>
            <a:pPr lvl="1"/>
            <a:r>
              <a:rPr lang="en-US" dirty="0">
                <a:latin typeface="+mj-lt"/>
              </a:rPr>
              <a:t>Power</a:t>
            </a:r>
          </a:p>
          <a:p>
            <a:pPr lvl="1"/>
            <a:r>
              <a:rPr lang="en-US" dirty="0">
                <a:latin typeface="+mj-lt"/>
              </a:rPr>
              <a:t>System as a Facilitator</a:t>
            </a:r>
          </a:p>
          <a:p>
            <a:endParaRPr lang="en-US" dirty="0">
              <a:latin typeface="+mj-lt"/>
            </a:endParaRPr>
          </a:p>
        </p:txBody>
      </p:sp>
      <p:cxnSp>
        <p:nvCxnSpPr>
          <p:cNvPr id="4" name="Straight Connector 3">
            <a:extLst>
              <a:ext uri="{FF2B5EF4-FFF2-40B4-BE49-F238E27FC236}">
                <a16:creationId xmlns:a16="http://schemas.microsoft.com/office/drawing/2014/main" id="{A7122DA9-3053-47ED-8BC3-FE0D2DDA6B91}"/>
              </a:ext>
            </a:extLst>
          </p:cNvPr>
          <p:cNvCxnSpPr/>
          <p:nvPr/>
        </p:nvCxnSpPr>
        <p:spPr>
          <a:xfrm>
            <a:off x="746257" y="1364565"/>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91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17E6-24A1-49EF-9BD0-E9FDCDC408C9}"/>
              </a:ext>
            </a:extLst>
          </p:cNvPr>
          <p:cNvSpPr>
            <a:spLocks noGrp="1"/>
          </p:cNvSpPr>
          <p:nvPr>
            <p:ph type="title"/>
          </p:nvPr>
        </p:nvSpPr>
        <p:spPr/>
        <p:txBody>
          <a:bodyPr/>
          <a:lstStyle/>
          <a:p>
            <a:pPr algn="l"/>
            <a:r>
              <a:rPr lang="en-IE" dirty="0"/>
              <a:t>Retrospective Disclosures: Current Policy</a:t>
            </a:r>
          </a:p>
        </p:txBody>
      </p:sp>
      <p:sp>
        <p:nvSpPr>
          <p:cNvPr id="3" name="Content Placeholder 2">
            <a:extLst>
              <a:ext uri="{FF2B5EF4-FFF2-40B4-BE49-F238E27FC236}">
                <a16:creationId xmlns:a16="http://schemas.microsoft.com/office/drawing/2014/main" id="{923C8489-EB3D-4EDD-8A93-72257E56BA59}"/>
              </a:ext>
            </a:extLst>
          </p:cNvPr>
          <p:cNvSpPr>
            <a:spLocks noGrp="1"/>
          </p:cNvSpPr>
          <p:nvPr>
            <p:ph idx="1"/>
          </p:nvPr>
        </p:nvSpPr>
        <p:spPr/>
        <p:txBody>
          <a:bodyPr>
            <a:normAutofit lnSpcReduction="10000"/>
          </a:bodyPr>
          <a:lstStyle/>
          <a:p>
            <a:r>
              <a:rPr lang="en-IE" dirty="0"/>
              <a:t>What is a Retrospective Disclosure?</a:t>
            </a:r>
          </a:p>
          <a:p>
            <a:r>
              <a:rPr lang="en-IE" dirty="0"/>
              <a:t>Children First 2017 – a slippery discursive slope:</a:t>
            </a:r>
          </a:p>
          <a:p>
            <a:pPr lvl="1"/>
            <a:r>
              <a:rPr lang="en-IE" dirty="0"/>
              <a:t>1987: First mention of Sexual Abuse in Irish Child Protection Guidelines in 1987 but not ‘historic cases’.</a:t>
            </a:r>
          </a:p>
          <a:p>
            <a:pPr lvl="1"/>
            <a:r>
              <a:rPr lang="en-IE" dirty="0"/>
              <a:t>1999: “Investigation of disclosures by adult victims of past abuse frequently uncovers current incidences of abuse and is </a:t>
            </a:r>
            <a:r>
              <a:rPr lang="en-IE" b="1" dirty="0"/>
              <a:t>therefore an effective means of stopping the cycle of abuse</a:t>
            </a:r>
            <a:r>
              <a:rPr lang="en-IE" dirty="0"/>
              <a:t>” (Section 4.6, 1999, p39-40).</a:t>
            </a:r>
          </a:p>
          <a:p>
            <a:pPr lvl="1"/>
            <a:r>
              <a:rPr lang="en-IE" dirty="0"/>
              <a:t>2011: “It is essential to establish whether there is any current risk to any child who may be in contact with the alleged abuser revealed in such disclosures” (Section 3.6, 2011, p15).</a:t>
            </a:r>
          </a:p>
          <a:p>
            <a:pPr lvl="1"/>
            <a:r>
              <a:rPr lang="en-IE" dirty="0"/>
              <a:t>2017: “If you are, for example, a counsellor or health professional, and you receive a disclosure from a client that they were abused as a child, you should report this information to Tusla, as the alleged abuser may pose a current risk to children” (Chapter 3, 2017, p23).</a:t>
            </a:r>
          </a:p>
        </p:txBody>
      </p:sp>
    </p:spTree>
    <p:extLst>
      <p:ext uri="{BB962C8B-B14F-4D97-AF65-F5344CB8AC3E}">
        <p14:creationId xmlns:p14="http://schemas.microsoft.com/office/powerpoint/2010/main" val="133875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13A0-4D9C-47B5-BB49-DDFEC7E40F4D}"/>
              </a:ext>
            </a:extLst>
          </p:cNvPr>
          <p:cNvSpPr>
            <a:spLocks noGrp="1"/>
          </p:cNvSpPr>
          <p:nvPr>
            <p:ph type="title"/>
          </p:nvPr>
        </p:nvSpPr>
        <p:spPr/>
        <p:txBody>
          <a:bodyPr/>
          <a:lstStyle/>
          <a:p>
            <a:pPr algn="l"/>
            <a:r>
              <a:rPr lang="en-IE" dirty="0"/>
              <a:t>What are the Issues: Practice and Policy</a:t>
            </a:r>
          </a:p>
        </p:txBody>
      </p:sp>
      <p:sp>
        <p:nvSpPr>
          <p:cNvPr id="3" name="Content Placeholder 2">
            <a:extLst>
              <a:ext uri="{FF2B5EF4-FFF2-40B4-BE49-F238E27FC236}">
                <a16:creationId xmlns:a16="http://schemas.microsoft.com/office/drawing/2014/main" id="{C5B8F599-9C3C-44C7-A595-BC1B87F066B6}"/>
              </a:ext>
            </a:extLst>
          </p:cNvPr>
          <p:cNvSpPr>
            <a:spLocks noGrp="1"/>
          </p:cNvSpPr>
          <p:nvPr>
            <p:ph idx="1"/>
          </p:nvPr>
        </p:nvSpPr>
        <p:spPr/>
        <p:txBody>
          <a:bodyPr>
            <a:normAutofit fontScale="92500" lnSpcReduction="10000"/>
          </a:bodyPr>
          <a:lstStyle/>
          <a:p>
            <a:r>
              <a:rPr lang="en-IE" dirty="0"/>
              <a:t>Department of Health and Children (2008)</a:t>
            </a:r>
          </a:p>
          <a:p>
            <a:r>
              <a:rPr lang="en-IE" dirty="0"/>
              <a:t>Ombudsman for Children (2010)</a:t>
            </a:r>
          </a:p>
          <a:p>
            <a:r>
              <a:rPr lang="en-IE" dirty="0"/>
              <a:t>Mooney (2013, 2014) – ‘no clear guidance’</a:t>
            </a:r>
          </a:p>
          <a:p>
            <a:r>
              <a:rPr lang="en-IE" dirty="0"/>
              <a:t>Shanahan (2015) – ‘absence of the victim’</a:t>
            </a:r>
          </a:p>
          <a:p>
            <a:r>
              <a:rPr lang="en-IE" dirty="0"/>
              <a:t>HIQA (2015, 2016, 2017) – ‘large numbers unassessed’, ‘significant delays’, poor management and oversight’</a:t>
            </a:r>
          </a:p>
          <a:p>
            <a:r>
              <a:rPr lang="en-IE" dirty="0"/>
              <a:t>Ombudsman’s Office (2017) – ‘finalise and publish </a:t>
            </a:r>
            <a:r>
              <a:rPr lang="en-IE" dirty="0" err="1"/>
              <a:t>Tusla’s</a:t>
            </a:r>
            <a:r>
              <a:rPr lang="en-IE" dirty="0"/>
              <a:t> September 2014 Policy by October 2017’</a:t>
            </a:r>
          </a:p>
          <a:p>
            <a:r>
              <a:rPr lang="en-IE" dirty="0"/>
              <a:t>Disclosures Tribunal – over arching system laid bare</a:t>
            </a:r>
          </a:p>
          <a:p>
            <a:r>
              <a:rPr lang="en-IE" dirty="0" err="1"/>
              <a:t>Tusla</a:t>
            </a:r>
            <a:r>
              <a:rPr lang="en-IE" dirty="0"/>
              <a:t> Assessments - Substantiation</a:t>
            </a:r>
          </a:p>
          <a:p>
            <a:r>
              <a:rPr lang="en-IE" dirty="0"/>
              <a:t>All leading to </a:t>
            </a:r>
            <a:r>
              <a:rPr lang="en-IE" i="1" dirty="0"/>
              <a:t>a potential </a:t>
            </a:r>
            <a:r>
              <a:rPr lang="en-IE" dirty="0"/>
              <a:t>for adults to be re-traumatised</a:t>
            </a:r>
          </a:p>
        </p:txBody>
      </p:sp>
      <p:sp>
        <p:nvSpPr>
          <p:cNvPr id="5" name="TextBox 4">
            <a:extLst>
              <a:ext uri="{FF2B5EF4-FFF2-40B4-BE49-F238E27FC236}">
                <a16:creationId xmlns:a16="http://schemas.microsoft.com/office/drawing/2014/main" id="{221921AF-5AD9-47D2-9E96-A0A40CF8A365}"/>
              </a:ext>
            </a:extLst>
          </p:cNvPr>
          <p:cNvSpPr txBox="1"/>
          <p:nvPr/>
        </p:nvSpPr>
        <p:spPr>
          <a:xfrm>
            <a:off x="6269606" y="1898399"/>
            <a:ext cx="5394960" cy="646331"/>
          </a:xfrm>
          <a:prstGeom prst="rect">
            <a:avLst/>
          </a:prstGeom>
          <a:noFill/>
        </p:spPr>
        <p:txBody>
          <a:bodyPr wrap="square" rtlCol="0">
            <a:spAutoFit/>
          </a:bodyPr>
          <a:lstStyle/>
          <a:p>
            <a:r>
              <a:rPr lang="en-IE" dirty="0"/>
              <a:t>Variable and Inconsistent Adherence to Child Protection Guidelines</a:t>
            </a:r>
          </a:p>
        </p:txBody>
      </p:sp>
      <p:sp>
        <p:nvSpPr>
          <p:cNvPr id="6" name="TextBox 5">
            <a:extLst>
              <a:ext uri="{FF2B5EF4-FFF2-40B4-BE49-F238E27FC236}">
                <a16:creationId xmlns:a16="http://schemas.microsoft.com/office/drawing/2014/main" id="{D893329A-7FA3-45DC-B500-7A9CF9BD3E32}"/>
              </a:ext>
            </a:extLst>
          </p:cNvPr>
          <p:cNvSpPr txBox="1"/>
          <p:nvPr/>
        </p:nvSpPr>
        <p:spPr>
          <a:xfrm>
            <a:off x="5854500" y="1621400"/>
            <a:ext cx="415106" cy="923330"/>
          </a:xfrm>
          <a:prstGeom prst="rect">
            <a:avLst/>
          </a:prstGeom>
          <a:noFill/>
        </p:spPr>
        <p:txBody>
          <a:bodyPr wrap="square" rtlCol="0">
            <a:spAutoFit/>
          </a:bodyPr>
          <a:lstStyle/>
          <a:p>
            <a:r>
              <a:rPr lang="en-IE" sz="5400" dirty="0"/>
              <a:t>}</a:t>
            </a:r>
          </a:p>
        </p:txBody>
      </p:sp>
      <p:cxnSp>
        <p:nvCxnSpPr>
          <p:cNvPr id="7" name="Straight Connector 6">
            <a:extLst>
              <a:ext uri="{FF2B5EF4-FFF2-40B4-BE49-F238E27FC236}">
                <a16:creationId xmlns:a16="http://schemas.microsoft.com/office/drawing/2014/main" id="{D6AAE353-7528-4632-B57A-807DCCC158A3}"/>
              </a:ext>
            </a:extLst>
          </p:cNvPr>
          <p:cNvCxnSpPr/>
          <p:nvPr/>
        </p:nvCxnSpPr>
        <p:spPr>
          <a:xfrm>
            <a:off x="1033640" y="1442943"/>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74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a:t>Lived Experiences: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4857" y="1881052"/>
            <a:ext cx="5964161" cy="4064498"/>
          </a:xfrm>
        </p:spPr>
      </p:pic>
      <p:cxnSp>
        <p:nvCxnSpPr>
          <p:cNvPr id="5" name="Straight Connector 4">
            <a:extLst>
              <a:ext uri="{FF2B5EF4-FFF2-40B4-BE49-F238E27FC236}">
                <a16:creationId xmlns:a16="http://schemas.microsoft.com/office/drawing/2014/main" id="{B715235B-0220-4644-82AE-A2E1A31E97EA}"/>
              </a:ext>
            </a:extLst>
          </p:cNvPr>
          <p:cNvCxnSpPr/>
          <p:nvPr/>
        </p:nvCxnSpPr>
        <p:spPr>
          <a:xfrm>
            <a:off x="1033640" y="1442943"/>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57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E18D-175B-4F5B-9065-CC89903FA97A}"/>
              </a:ext>
            </a:extLst>
          </p:cNvPr>
          <p:cNvSpPr>
            <a:spLocks noGrp="1"/>
          </p:cNvSpPr>
          <p:nvPr>
            <p:ph type="title"/>
          </p:nvPr>
        </p:nvSpPr>
        <p:spPr/>
        <p:txBody>
          <a:bodyPr/>
          <a:lstStyle/>
          <a:p>
            <a:pPr algn="l"/>
            <a:r>
              <a:rPr lang="en-IE" dirty="0"/>
              <a:t>Aims of the Research:</a:t>
            </a:r>
          </a:p>
        </p:txBody>
      </p:sp>
      <p:sp>
        <p:nvSpPr>
          <p:cNvPr id="3" name="Content Placeholder 2">
            <a:extLst>
              <a:ext uri="{FF2B5EF4-FFF2-40B4-BE49-F238E27FC236}">
                <a16:creationId xmlns:a16="http://schemas.microsoft.com/office/drawing/2014/main" id="{F2B645A0-B31B-49CB-935D-A8B08C84249B}"/>
              </a:ext>
            </a:extLst>
          </p:cNvPr>
          <p:cNvSpPr>
            <a:spLocks noGrp="1"/>
          </p:cNvSpPr>
          <p:nvPr>
            <p:ph idx="1"/>
          </p:nvPr>
        </p:nvSpPr>
        <p:spPr/>
        <p:txBody>
          <a:bodyPr/>
          <a:lstStyle/>
          <a:p>
            <a:r>
              <a:rPr lang="en-GB" dirty="0">
                <a:effectLst/>
              </a:rPr>
              <a:t>What are the facilitators and barriers for adults making disclosures of childhood sexual abuse to child protection social work services?</a:t>
            </a:r>
            <a:endParaRPr lang="en-IE" dirty="0">
              <a:effectLst/>
            </a:endParaRPr>
          </a:p>
          <a:p>
            <a:r>
              <a:rPr lang="en-GB" dirty="0">
                <a:effectLst/>
              </a:rPr>
              <a:t>How does the current disclosure process within the child protection system and its underlying policies take account of the specific needs of adults who have experienced child sexual abuse?</a:t>
            </a:r>
            <a:endParaRPr lang="en-IE" dirty="0">
              <a:effectLst/>
            </a:endParaRPr>
          </a:p>
          <a:p>
            <a:r>
              <a:rPr lang="en-GB" dirty="0">
                <a:effectLst/>
              </a:rPr>
              <a:t>What are the policy recommendations that can inform social work practice in this area? </a:t>
            </a:r>
            <a:endParaRPr lang="en-IE" dirty="0">
              <a:effectLst/>
            </a:endParaRPr>
          </a:p>
        </p:txBody>
      </p:sp>
      <p:cxnSp>
        <p:nvCxnSpPr>
          <p:cNvPr id="4" name="Straight Connector 3">
            <a:extLst>
              <a:ext uri="{FF2B5EF4-FFF2-40B4-BE49-F238E27FC236}">
                <a16:creationId xmlns:a16="http://schemas.microsoft.com/office/drawing/2014/main" id="{93E9FED8-2C2E-4BC0-87B2-A818289EAE3F}"/>
              </a:ext>
            </a:extLst>
          </p:cNvPr>
          <p:cNvCxnSpPr/>
          <p:nvPr/>
        </p:nvCxnSpPr>
        <p:spPr>
          <a:xfrm>
            <a:off x="1020578" y="1416817"/>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77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128D-7B11-4B0D-AF20-F2F398016B1E}"/>
              </a:ext>
            </a:extLst>
          </p:cNvPr>
          <p:cNvSpPr>
            <a:spLocks noGrp="1"/>
          </p:cNvSpPr>
          <p:nvPr>
            <p:ph type="title"/>
          </p:nvPr>
        </p:nvSpPr>
        <p:spPr>
          <a:xfrm>
            <a:off x="913795" y="581575"/>
            <a:ext cx="10353762" cy="970450"/>
          </a:xfrm>
        </p:spPr>
        <p:txBody>
          <a:bodyPr/>
          <a:lstStyle/>
          <a:p>
            <a:pPr algn="l"/>
            <a:r>
              <a:rPr lang="en-IE" dirty="0"/>
              <a:t>Alan:</a:t>
            </a:r>
          </a:p>
        </p:txBody>
      </p:sp>
      <p:sp>
        <p:nvSpPr>
          <p:cNvPr id="3" name="Content Placeholder 2">
            <a:extLst>
              <a:ext uri="{FF2B5EF4-FFF2-40B4-BE49-F238E27FC236}">
                <a16:creationId xmlns:a16="http://schemas.microsoft.com/office/drawing/2014/main" id="{D151F16C-AE90-41E4-8386-141C042A56DB}"/>
              </a:ext>
            </a:extLst>
          </p:cNvPr>
          <p:cNvSpPr>
            <a:spLocks noGrp="1"/>
          </p:cNvSpPr>
          <p:nvPr>
            <p:ph idx="1"/>
          </p:nvPr>
        </p:nvSpPr>
        <p:spPr/>
        <p:txBody>
          <a:bodyPr>
            <a:normAutofit/>
          </a:bodyPr>
          <a:lstStyle/>
          <a:p>
            <a:pPr marL="36900" indent="0" algn="ctr">
              <a:buNone/>
            </a:pPr>
            <a:r>
              <a:rPr lang="en-IE" sz="3600" i="1" dirty="0"/>
              <a:t>“Consider that those, the people you’re going to meet are probably all that week leading up to it thinking about it, going through it, re-living what’s happened to them, ya know, going back to a place where they don’t necessarily want to be, want to visit, like ya know. All these things like that have to be taken in to account.”</a:t>
            </a:r>
            <a:endParaRPr lang="en-IE" sz="3600" dirty="0"/>
          </a:p>
        </p:txBody>
      </p:sp>
      <p:cxnSp>
        <p:nvCxnSpPr>
          <p:cNvPr id="4" name="Straight Connector 3">
            <a:extLst>
              <a:ext uri="{FF2B5EF4-FFF2-40B4-BE49-F238E27FC236}">
                <a16:creationId xmlns:a16="http://schemas.microsoft.com/office/drawing/2014/main" id="{BA70C945-6381-4097-B53E-B6827BE24845}"/>
              </a:ext>
            </a:extLst>
          </p:cNvPr>
          <p:cNvCxnSpPr/>
          <p:nvPr/>
        </p:nvCxnSpPr>
        <p:spPr>
          <a:xfrm>
            <a:off x="1046703" y="1377628"/>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92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B497-A3A6-4A12-8F17-5A663D65F61C}"/>
              </a:ext>
            </a:extLst>
          </p:cNvPr>
          <p:cNvSpPr>
            <a:spLocks noGrp="1"/>
          </p:cNvSpPr>
          <p:nvPr>
            <p:ph type="title"/>
          </p:nvPr>
        </p:nvSpPr>
        <p:spPr/>
        <p:txBody>
          <a:bodyPr>
            <a:normAutofit fontScale="90000"/>
          </a:bodyPr>
          <a:lstStyle/>
          <a:p>
            <a:pPr algn="l"/>
            <a:r>
              <a:rPr lang="en-IE" dirty="0"/>
              <a:t>1. What are the Facilitators and Barriers: The System as a Barrier</a:t>
            </a:r>
          </a:p>
        </p:txBody>
      </p:sp>
      <p:sp>
        <p:nvSpPr>
          <p:cNvPr id="3" name="Content Placeholder 2">
            <a:extLst>
              <a:ext uri="{FF2B5EF4-FFF2-40B4-BE49-F238E27FC236}">
                <a16:creationId xmlns:a16="http://schemas.microsoft.com/office/drawing/2014/main" id="{2EF57319-D4D9-4261-AC9C-58BE542A7334}"/>
              </a:ext>
            </a:extLst>
          </p:cNvPr>
          <p:cNvSpPr>
            <a:spLocks noGrp="1"/>
          </p:cNvSpPr>
          <p:nvPr>
            <p:ph idx="1"/>
          </p:nvPr>
        </p:nvSpPr>
        <p:spPr>
          <a:xfrm>
            <a:off x="913795" y="2098209"/>
            <a:ext cx="10353762" cy="4058751"/>
          </a:xfrm>
        </p:spPr>
        <p:txBody>
          <a:bodyPr/>
          <a:lstStyle/>
          <a:p>
            <a:r>
              <a:rPr lang="en-IE" sz="2800" dirty="0"/>
              <a:t>Historic lack of attention </a:t>
            </a:r>
          </a:p>
          <a:p>
            <a:r>
              <a:rPr lang="en-IE" sz="2800" dirty="0"/>
              <a:t>Poor administration, response, lack of information</a:t>
            </a:r>
          </a:p>
          <a:p>
            <a:r>
              <a:rPr lang="en-IE" sz="2800" dirty="0"/>
              <a:t>Lack of social work expertise </a:t>
            </a:r>
          </a:p>
          <a:p>
            <a:r>
              <a:rPr lang="en-IE" sz="2800" dirty="0"/>
              <a:t>Legal complexity </a:t>
            </a:r>
          </a:p>
          <a:p>
            <a:r>
              <a:rPr lang="en-IE" sz="2800" dirty="0"/>
              <a:t>Interpersonal issues</a:t>
            </a:r>
            <a:endParaRPr lang="en-IE" dirty="0"/>
          </a:p>
        </p:txBody>
      </p:sp>
      <p:cxnSp>
        <p:nvCxnSpPr>
          <p:cNvPr id="4" name="Straight Connector 3">
            <a:extLst>
              <a:ext uri="{FF2B5EF4-FFF2-40B4-BE49-F238E27FC236}">
                <a16:creationId xmlns:a16="http://schemas.microsoft.com/office/drawing/2014/main" id="{BE7715D7-BA2A-44AA-A7CA-35E47FB146DD}"/>
              </a:ext>
            </a:extLst>
          </p:cNvPr>
          <p:cNvCxnSpPr/>
          <p:nvPr/>
        </p:nvCxnSpPr>
        <p:spPr>
          <a:xfrm>
            <a:off x="1033640" y="1769516"/>
            <a:ext cx="9706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748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1345</TotalTime>
  <Words>1184</Words>
  <Application>Microsoft Office PowerPoint</Application>
  <PresentationFormat>Widescreen</PresentationFormat>
  <Paragraphs>105</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Calisto MT</vt:lpstr>
      <vt:lpstr>Century Gothic</vt:lpstr>
      <vt:lpstr>Franklin Gothic Demi</vt:lpstr>
      <vt:lpstr>Wingdings 2</vt:lpstr>
      <vt:lpstr>Slate</vt:lpstr>
      <vt:lpstr> How Adults Tell:  Messages for Society and Policy Makers Regarding Disclosure of Childhood Sexual Abuse</vt:lpstr>
      <vt:lpstr>Before we Begin:</vt:lpstr>
      <vt:lpstr>Take Aways:</vt:lpstr>
      <vt:lpstr>Retrospective Disclosures: Current Policy</vt:lpstr>
      <vt:lpstr>What are the Issues: Practice and Policy</vt:lpstr>
      <vt:lpstr>Lived Experiences:</vt:lpstr>
      <vt:lpstr>Aims of the Research:</vt:lpstr>
      <vt:lpstr>Alan:</vt:lpstr>
      <vt:lpstr>1. What are the Facilitators and Barriers: The System as a Barrier</vt:lpstr>
      <vt:lpstr>Tony:</vt:lpstr>
      <vt:lpstr>2. How does current policy take account: Power</vt:lpstr>
      <vt:lpstr>Jane:</vt:lpstr>
      <vt:lpstr>3. Policy recommendations: The System as a facilitator</vt:lpstr>
      <vt:lpstr>Thank You &amp; Questions:</vt:lpstr>
      <vt:lpstr>Suggested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j.mooney4@nuigalway.ie</dc:creator>
  <cp:lastModifiedBy>CPD Officer</cp:lastModifiedBy>
  <cp:revision>83</cp:revision>
  <dcterms:created xsi:type="dcterms:W3CDTF">2015-10-05T19:39:45Z</dcterms:created>
  <dcterms:modified xsi:type="dcterms:W3CDTF">2019-06-11T12:46:17Z</dcterms:modified>
</cp:coreProperties>
</file>