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30" r:id="rId1"/>
  </p:sldMasterIdLst>
  <p:notesMasterIdLst>
    <p:notesMasterId r:id="rId12"/>
  </p:notesMasterIdLst>
  <p:sldIdLst>
    <p:sldId id="256" r:id="rId2"/>
    <p:sldId id="278" r:id="rId3"/>
    <p:sldId id="277" r:id="rId4"/>
    <p:sldId id="273" r:id="rId5"/>
    <p:sldId id="283" r:id="rId6"/>
    <p:sldId id="279" r:id="rId7"/>
    <p:sldId id="280" r:id="rId8"/>
    <p:sldId id="281" r:id="rId9"/>
    <p:sldId id="282" r:id="rId10"/>
    <p:sldId id="275" r:id="rId11"/>
  </p:sldIdLst>
  <p:sldSz cx="12192000" cy="6858000"/>
  <p:notesSz cx="6669088"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3110">
          <p15:clr>
            <a:srgbClr val="A4A3A4"/>
          </p15:clr>
        </p15:guide>
        <p15:guide id="4" pos="210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103" autoAdjust="0"/>
  </p:normalViewPr>
  <p:slideViewPr>
    <p:cSldViewPr snapToGrid="0">
      <p:cViewPr varScale="1">
        <p:scale>
          <a:sx n="51" d="100"/>
          <a:sy n="51" d="100"/>
        </p:scale>
        <p:origin x="1232" y="36"/>
      </p:cViewPr>
      <p:guideLst>
        <p:guide orient="horz" pos="2160"/>
        <p:guide pos="3840"/>
      </p:guideLst>
    </p:cSldViewPr>
  </p:slideViewPr>
  <p:notesTextViewPr>
    <p:cViewPr>
      <p:scale>
        <a:sx n="1" d="1"/>
        <a:sy n="1" d="1"/>
      </p:scale>
      <p:origin x="0" y="0"/>
    </p:cViewPr>
  </p:notesTextViewPr>
  <p:sorterViewPr>
    <p:cViewPr>
      <p:scale>
        <a:sx n="100" d="100"/>
        <a:sy n="100" d="100"/>
      </p:scale>
      <p:origin x="0" y="-1254"/>
    </p:cViewPr>
  </p:sorterViewPr>
  <p:notesViewPr>
    <p:cSldViewPr snapToGrid="0">
      <p:cViewPr>
        <p:scale>
          <a:sx n="100" d="100"/>
          <a:sy n="100" d="100"/>
        </p:scale>
        <p:origin x="-864" y="1080"/>
      </p:cViewPr>
      <p:guideLst>
        <p:guide orient="horz" pos="2880"/>
        <p:guide pos="2160"/>
        <p:guide orient="horz" pos="3110"/>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534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7607" y="0"/>
            <a:ext cx="2889938" cy="495348"/>
          </a:xfrm>
          <a:prstGeom prst="rect">
            <a:avLst/>
          </a:prstGeom>
        </p:spPr>
        <p:txBody>
          <a:bodyPr vert="horz" lIns="91440" tIns="45720" rIns="91440" bIns="45720" rtlCol="0"/>
          <a:lstStyle>
            <a:lvl1pPr algn="r">
              <a:defRPr sz="1200"/>
            </a:lvl1pPr>
          </a:lstStyle>
          <a:p>
            <a:fld id="{68155B22-E308-44EC-B9C6-87E3AD71FDC0}" type="datetimeFigureOut">
              <a:rPr lang="en-GB" smtClean="0"/>
              <a:t>13/06/2019</a:t>
            </a:fld>
            <a:endParaRPr lang="en-GB"/>
          </a:p>
        </p:txBody>
      </p:sp>
      <p:sp>
        <p:nvSpPr>
          <p:cNvPr id="4" name="Slide Image Placeholder 3"/>
          <p:cNvSpPr>
            <a:spLocks noGrp="1" noRot="1" noChangeAspect="1"/>
          </p:cNvSpPr>
          <p:nvPr>
            <p:ph type="sldImg" idx="2"/>
          </p:nvPr>
        </p:nvSpPr>
        <p:spPr>
          <a:xfrm>
            <a:off x="373063" y="1233488"/>
            <a:ext cx="5922962" cy="333216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909" y="4751219"/>
            <a:ext cx="5335270" cy="3887361"/>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7317"/>
            <a:ext cx="2889938" cy="49534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7607" y="9377317"/>
            <a:ext cx="2889938" cy="495347"/>
          </a:xfrm>
          <a:prstGeom prst="rect">
            <a:avLst/>
          </a:prstGeom>
        </p:spPr>
        <p:txBody>
          <a:bodyPr vert="horz" lIns="91440" tIns="45720" rIns="91440" bIns="45720" rtlCol="0" anchor="b"/>
          <a:lstStyle>
            <a:lvl1pPr algn="r">
              <a:defRPr sz="1200"/>
            </a:lvl1pPr>
          </a:lstStyle>
          <a:p>
            <a:fld id="{C20BCAEF-0C89-488D-9B4D-F14219BEEAB6}" type="slidenum">
              <a:rPr lang="en-GB" smtClean="0"/>
              <a:t>‹#›</a:t>
            </a:fld>
            <a:endParaRPr lang="en-GB"/>
          </a:p>
        </p:txBody>
      </p:sp>
    </p:spTree>
    <p:extLst>
      <p:ext uri="{BB962C8B-B14F-4D97-AF65-F5344CB8AC3E}">
        <p14:creationId xmlns:p14="http://schemas.microsoft.com/office/powerpoint/2010/main" val="18806449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20BCAEF-0C89-488D-9B4D-F14219BEEAB6}" type="slidenum">
              <a:rPr lang="en-GB" smtClean="0"/>
              <a:t>1</a:t>
            </a:fld>
            <a:endParaRPr lang="en-GB"/>
          </a:p>
        </p:txBody>
      </p:sp>
    </p:spTree>
    <p:extLst>
      <p:ext uri="{BB962C8B-B14F-4D97-AF65-F5344CB8AC3E}">
        <p14:creationId xmlns:p14="http://schemas.microsoft.com/office/powerpoint/2010/main" val="42281864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Great variation in how both service user/carer involvement and co-production are understood.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Arnstein’s ladder of participation developed in 1970’s is still commonly used to understand involvement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For the purposes of this study it </a:t>
            </a: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is accepted that the concepts are inter-related in that co-production cannot happen without the involvement of service users, but that co-production goes well beyond the idea of service user involvement</a:t>
            </a:r>
          </a:p>
          <a:p>
            <a:endParaRPr lang="en-GB" dirty="0"/>
          </a:p>
        </p:txBody>
      </p:sp>
      <p:sp>
        <p:nvSpPr>
          <p:cNvPr id="4" name="Slide Number Placeholder 3"/>
          <p:cNvSpPr>
            <a:spLocks noGrp="1"/>
          </p:cNvSpPr>
          <p:nvPr>
            <p:ph type="sldNum" sz="quarter" idx="10"/>
          </p:nvPr>
        </p:nvSpPr>
        <p:spPr/>
        <p:txBody>
          <a:bodyPr/>
          <a:lstStyle/>
          <a:p>
            <a:fld id="{C20BCAEF-0C89-488D-9B4D-F14219BEEAB6}" type="slidenum">
              <a:rPr lang="en-GB" smtClean="0"/>
              <a:t>2</a:t>
            </a:fld>
            <a:endParaRPr lang="en-GB"/>
          </a:p>
        </p:txBody>
      </p:sp>
    </p:spTree>
    <p:extLst>
      <p:ext uri="{BB962C8B-B14F-4D97-AF65-F5344CB8AC3E}">
        <p14:creationId xmlns:p14="http://schemas.microsoft.com/office/powerpoint/2010/main" val="8198977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20BCAEF-0C89-488D-9B4D-F14219BEEAB6}" type="slidenum">
              <a:rPr lang="en-GB" smtClean="0"/>
              <a:t>3</a:t>
            </a:fld>
            <a:endParaRPr lang="en-GB"/>
          </a:p>
        </p:txBody>
      </p:sp>
    </p:spTree>
    <p:extLst>
      <p:ext uri="{BB962C8B-B14F-4D97-AF65-F5344CB8AC3E}">
        <p14:creationId xmlns:p14="http://schemas.microsoft.com/office/powerpoint/2010/main" val="17208774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a:ln>
                  <a:noFill/>
                </a:ln>
                <a:solidFill>
                  <a:prstClr val="black"/>
                </a:solidFill>
                <a:effectLst/>
                <a:uLnTx/>
                <a:uFillTx/>
                <a:latin typeface="Bliss-Regular"/>
                <a:ea typeface="+mn-ea"/>
                <a:cs typeface="+mn-cs"/>
              </a:rPr>
              <a:t>The drive towards increased user and carer involvement in both health and social service provision has become well embedded in legislation and policy both in Northern Ireland and the rest of the UK over the past 20 years (DH, 1997).</a:t>
            </a:r>
          </a:p>
          <a:p>
            <a:r>
              <a:rPr lang="en-GB" sz="1200" kern="1200" dirty="0">
                <a:solidFill>
                  <a:srgbClr val="000000"/>
                </a:solidFill>
                <a:effectLst/>
                <a:latin typeface="Arial" panose="020B0604020202020204" pitchFamily="34" charset="0"/>
                <a:ea typeface="Times New Roman" panose="02020603050405020304" pitchFamily="18" charset="0"/>
              </a:rPr>
              <a:t>It is acknowledged that these priorities cannot be delivered without the involvement of service users/carers, </a:t>
            </a:r>
          </a:p>
          <a:p>
            <a:pPr algn="just">
              <a:lnSpc>
                <a:spcPct val="150000"/>
              </a:lnSpc>
              <a:spcAft>
                <a:spcPts val="1000"/>
              </a:spcAft>
            </a:pPr>
            <a:r>
              <a:rPr lang="en-GB"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a:t>
            </a:r>
            <a:r>
              <a:rPr lang="en-GB" sz="1200" dirty="0">
                <a:effectLst/>
                <a:latin typeface="Arial" panose="020B0604020202020204" pitchFamily="34" charset="0"/>
                <a:ea typeface="Calibri" panose="020F0502020204030204" pitchFamily="34" charset="0"/>
                <a:cs typeface="Times New Roman" panose="02020603050405020304" pitchFamily="18" charset="0"/>
              </a:rPr>
              <a:t>he Department of Health (DoH) recently set out 16 proposals that aim to bring about radical change to Adult Social Care by putting “citizens at the heart” of decision-making, design and delivery of services. In a first step toward implementation and an attempt to demonstrate a serious commitment to putting words into action, the Department intends to liaise with service users/carers about how best to ensure all voices are heard in developing an effective way forward through co-production (</a:t>
            </a:r>
            <a:r>
              <a:rPr lang="en-GB"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Kelly, &amp; Kennedy, 2017).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C20BCAEF-0C89-488D-9B4D-F14219BEEAB6}" type="slidenum">
              <a:rPr lang="en-GB" smtClean="0"/>
              <a:t>4</a:t>
            </a:fld>
            <a:endParaRPr lang="en-GB"/>
          </a:p>
        </p:txBody>
      </p:sp>
    </p:spTree>
    <p:extLst>
      <p:ext uri="{BB962C8B-B14F-4D97-AF65-F5344CB8AC3E}">
        <p14:creationId xmlns:p14="http://schemas.microsoft.com/office/powerpoint/2010/main" val="15791256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20BCAEF-0C89-488D-9B4D-F14219BEEAB6}" type="slidenum">
              <a:rPr lang="en-GB" smtClean="0"/>
              <a:t>8</a:t>
            </a:fld>
            <a:endParaRPr lang="en-GB"/>
          </a:p>
        </p:txBody>
      </p:sp>
    </p:spTree>
    <p:extLst>
      <p:ext uri="{BB962C8B-B14F-4D97-AF65-F5344CB8AC3E}">
        <p14:creationId xmlns:p14="http://schemas.microsoft.com/office/powerpoint/2010/main" val="33013965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F58B899-A25E-480F-B346-5B0A6BAED555}" type="datetimeFigureOut">
              <a:rPr lang="en-GB" smtClean="0"/>
              <a:t>13/06/2019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DC9CCE1-65D1-454A-A58F-1B63FF2E041F}" type="slidenum">
              <a:rPr lang="en-GB" smtClean="0"/>
              <a:t>‹#›</a:t>
            </a:fld>
            <a:endParaRPr lang="en-GB"/>
          </a:p>
        </p:txBody>
      </p:sp>
    </p:spTree>
    <p:extLst>
      <p:ext uri="{BB962C8B-B14F-4D97-AF65-F5344CB8AC3E}">
        <p14:creationId xmlns:p14="http://schemas.microsoft.com/office/powerpoint/2010/main" val="1069261029"/>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58B899-A25E-480F-B346-5B0A6BAED555}" type="datetimeFigureOut">
              <a:rPr lang="en-GB" smtClean="0"/>
              <a:t>13/06/2019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DC9CCE1-65D1-454A-A58F-1B63FF2E041F}" type="slidenum">
              <a:rPr lang="en-GB" smtClean="0"/>
              <a:t>‹#›</a:t>
            </a:fld>
            <a:endParaRPr lang="en-GB"/>
          </a:p>
        </p:txBody>
      </p:sp>
    </p:spTree>
    <p:extLst>
      <p:ext uri="{BB962C8B-B14F-4D97-AF65-F5344CB8AC3E}">
        <p14:creationId xmlns:p14="http://schemas.microsoft.com/office/powerpoint/2010/main" val="21616411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fld id="{FF58B899-A25E-480F-B346-5B0A6BAED555}" type="datetimeFigureOut">
              <a:rPr lang="en-GB" smtClean="0"/>
              <a:t>13/06/2019</a:t>
            </a:fld>
            <a:endParaRPr lang="en-GB"/>
          </a:p>
        </p:txBody>
      </p:sp>
      <p:sp>
        <p:nvSpPr>
          <p:cNvPr id="5" name="Footer Placeholder 4"/>
          <p:cNvSpPr>
            <a:spLocks noGrp="1"/>
          </p:cNvSpPr>
          <p:nvPr>
            <p:ph type="ftr" sz="quarter" idx="11"/>
          </p:nvPr>
        </p:nvSpPr>
        <p:spPr>
          <a:xfrm>
            <a:off x="3776135" y="6422854"/>
            <a:ext cx="4279669" cy="365125"/>
          </a:xfrm>
        </p:spPr>
        <p:txBody>
          <a:bodyPr/>
          <a:lstStyle/>
          <a:p>
            <a:endParaRPr lang="en-GB"/>
          </a:p>
        </p:txBody>
      </p:sp>
      <p:sp>
        <p:nvSpPr>
          <p:cNvPr id="6" name="Slide Number Placeholder 5"/>
          <p:cNvSpPr>
            <a:spLocks noGrp="1"/>
          </p:cNvSpPr>
          <p:nvPr>
            <p:ph type="sldNum" sz="quarter" idx="12"/>
          </p:nvPr>
        </p:nvSpPr>
        <p:spPr>
          <a:xfrm>
            <a:off x="8073048" y="6422854"/>
            <a:ext cx="879759" cy="365125"/>
          </a:xfrm>
        </p:spPr>
        <p:txBody>
          <a:bodyPr/>
          <a:lstStyle/>
          <a:p>
            <a:fld id="{4DC9CCE1-65D1-454A-A58F-1B63FF2E041F}" type="slidenum">
              <a:rPr lang="en-GB" smtClean="0"/>
              <a:t>‹#›</a:t>
            </a:fld>
            <a:endParaRPr lang="en-GB"/>
          </a:p>
        </p:txBody>
      </p:sp>
    </p:spTree>
    <p:extLst>
      <p:ext uri="{BB962C8B-B14F-4D97-AF65-F5344CB8AC3E}">
        <p14:creationId xmlns:p14="http://schemas.microsoft.com/office/powerpoint/2010/main" val="28669763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58B899-A25E-480F-B346-5B0A6BAED555}" type="datetimeFigureOut">
              <a:rPr lang="en-GB" smtClean="0"/>
              <a:t>13/06/2019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DC9CCE1-65D1-454A-A58F-1B63FF2E041F}" type="slidenum">
              <a:rPr lang="en-GB" smtClean="0"/>
              <a:t>‹#›</a:t>
            </a:fld>
            <a:endParaRPr lang="en-GB"/>
          </a:p>
        </p:txBody>
      </p:sp>
    </p:spTree>
    <p:extLst>
      <p:ext uri="{BB962C8B-B14F-4D97-AF65-F5344CB8AC3E}">
        <p14:creationId xmlns:p14="http://schemas.microsoft.com/office/powerpoint/2010/main" val="10819431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FF58B899-A25E-480F-B346-5B0A6BAED555}" type="datetimeFigureOut">
              <a:rPr lang="en-GB" smtClean="0"/>
              <a:t>13/06/2019</a:t>
            </a:fld>
            <a:endParaRPr lang="en-GB"/>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GB"/>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DC9CCE1-65D1-454A-A58F-1B63FF2E041F}" type="slidenum">
              <a:rPr lang="en-GB" smtClean="0"/>
              <a:t>‹#›</a:t>
            </a:fld>
            <a:endParaRPr lang="en-GB"/>
          </a:p>
        </p:txBody>
      </p:sp>
    </p:spTree>
    <p:extLst>
      <p:ext uri="{BB962C8B-B14F-4D97-AF65-F5344CB8AC3E}">
        <p14:creationId xmlns:p14="http://schemas.microsoft.com/office/powerpoint/2010/main" val="1473661201"/>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F58B899-A25E-480F-B346-5B0A6BAED555}" type="datetimeFigureOut">
              <a:rPr lang="en-GB" smtClean="0"/>
              <a:t>13/06/2019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DC9CCE1-65D1-454A-A58F-1B63FF2E041F}" type="slidenum">
              <a:rPr lang="en-GB" smtClean="0"/>
              <a:t>‹#›</a:t>
            </a:fld>
            <a:endParaRPr lang="en-GB"/>
          </a:p>
        </p:txBody>
      </p:sp>
    </p:spTree>
    <p:extLst>
      <p:ext uri="{BB962C8B-B14F-4D97-AF65-F5344CB8AC3E}">
        <p14:creationId xmlns:p14="http://schemas.microsoft.com/office/powerpoint/2010/main" val="4137864547"/>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F58B899-A25E-480F-B346-5B0A6BAED555}" type="datetimeFigureOut">
              <a:rPr lang="en-GB" smtClean="0"/>
              <a:t>13/06/2019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DC9CCE1-65D1-454A-A58F-1B63FF2E041F}" type="slidenum">
              <a:rPr lang="en-GB" smtClean="0"/>
              <a:t>‹#›</a:t>
            </a:fld>
            <a:endParaRPr lang="en-GB"/>
          </a:p>
        </p:txBody>
      </p:sp>
    </p:spTree>
    <p:extLst>
      <p:ext uri="{BB962C8B-B14F-4D97-AF65-F5344CB8AC3E}">
        <p14:creationId xmlns:p14="http://schemas.microsoft.com/office/powerpoint/2010/main" val="363048761"/>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F58B899-A25E-480F-B346-5B0A6BAED555}" type="datetimeFigureOut">
              <a:rPr lang="en-GB" smtClean="0"/>
              <a:t>13/06/2019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DC9CCE1-65D1-454A-A58F-1B63FF2E041F}" type="slidenum">
              <a:rPr lang="en-GB" smtClean="0"/>
              <a:t>‹#›</a:t>
            </a:fld>
            <a:endParaRPr lang="en-GB"/>
          </a:p>
        </p:txBody>
      </p:sp>
    </p:spTree>
    <p:extLst>
      <p:ext uri="{BB962C8B-B14F-4D97-AF65-F5344CB8AC3E}">
        <p14:creationId xmlns:p14="http://schemas.microsoft.com/office/powerpoint/2010/main" val="8097149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58B899-A25E-480F-B346-5B0A6BAED555}" type="datetimeFigureOut">
              <a:rPr lang="en-GB" smtClean="0"/>
              <a:t>13/06/2019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DC9CCE1-65D1-454A-A58F-1B63FF2E041F}" type="slidenum">
              <a:rPr lang="en-GB" smtClean="0"/>
              <a:t>‹#›</a:t>
            </a:fld>
            <a:endParaRPr lang="en-GB"/>
          </a:p>
        </p:txBody>
      </p:sp>
    </p:spTree>
    <p:extLst>
      <p:ext uri="{BB962C8B-B14F-4D97-AF65-F5344CB8AC3E}">
        <p14:creationId xmlns:p14="http://schemas.microsoft.com/office/powerpoint/2010/main" val="3832788476"/>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F58B899-A25E-480F-B346-5B0A6BAED555}" type="datetimeFigureOut">
              <a:rPr lang="en-GB" smtClean="0"/>
              <a:t>13/06/2019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DC9CCE1-65D1-454A-A58F-1B63FF2E041F}" type="slidenum">
              <a:rPr lang="en-GB" smtClean="0"/>
              <a:t>‹#›</a:t>
            </a:fld>
            <a:endParaRPr lang="en-GB"/>
          </a:p>
        </p:txBody>
      </p:sp>
    </p:spTree>
    <p:extLst>
      <p:ext uri="{BB962C8B-B14F-4D97-AF65-F5344CB8AC3E}">
        <p14:creationId xmlns:p14="http://schemas.microsoft.com/office/powerpoint/2010/main" val="3141680489"/>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F58B899-A25E-480F-B346-5B0A6BAED555}" type="datetimeFigureOut">
              <a:rPr lang="en-GB" smtClean="0"/>
              <a:t>13/06/2019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DC9CCE1-65D1-454A-A58F-1B63FF2E041F}" type="slidenum">
              <a:rPr lang="en-GB" smtClean="0"/>
              <a:t>‹#›</a:t>
            </a:fld>
            <a:endParaRPr lang="en-GB"/>
          </a:p>
        </p:txBody>
      </p:sp>
    </p:spTree>
    <p:extLst>
      <p:ext uri="{BB962C8B-B14F-4D97-AF65-F5344CB8AC3E}">
        <p14:creationId xmlns:p14="http://schemas.microsoft.com/office/powerpoint/2010/main" val="34922472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FF58B899-A25E-480F-B346-5B0A6BAED555}" type="datetimeFigureOut">
              <a:rPr lang="en-GB" smtClean="0"/>
              <a:t>13/06/2019</a:t>
            </a:fld>
            <a:endParaRPr lang="en-GB"/>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GB"/>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4DC9CCE1-65D1-454A-A58F-1B63FF2E041F}" type="slidenum">
              <a:rPr lang="en-GB" smtClean="0"/>
              <a:t>‹#›</a:t>
            </a:fld>
            <a:endParaRPr lang="en-GB"/>
          </a:p>
        </p:txBody>
      </p:sp>
    </p:spTree>
    <p:extLst>
      <p:ext uri="{BB962C8B-B14F-4D97-AF65-F5344CB8AC3E}">
        <p14:creationId xmlns:p14="http://schemas.microsoft.com/office/powerpoint/2010/main" val="437239234"/>
      </p:ext>
    </p:extLst>
  </p:cSld>
  <p:clrMap bg1="dk1" tx1="lt1" bg2="dk2" tx2="lt2" accent1="accent1" accent2="accent2" accent3="accent3" accent4="accent4" accent5="accent5" accent6="accent6" hlink="hlink" folHlink="folHlink"/>
  <p:sldLayoutIdLst>
    <p:sldLayoutId id="2147484231" r:id="rId1"/>
    <p:sldLayoutId id="2147484232" r:id="rId2"/>
    <p:sldLayoutId id="2147484233" r:id="rId3"/>
    <p:sldLayoutId id="2147484234" r:id="rId4"/>
    <p:sldLayoutId id="2147484235" r:id="rId5"/>
    <p:sldLayoutId id="2147484236" r:id="rId6"/>
    <p:sldLayoutId id="2147484237" r:id="rId7"/>
    <p:sldLayoutId id="2147484238" r:id="rId8"/>
    <p:sldLayoutId id="2147484239" r:id="rId9"/>
    <p:sldLayoutId id="2147484240" r:id="rId10"/>
    <p:sldLayoutId id="2147484241" r:id="rId11"/>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s://www.health-ni.gov.uk/articles/power-people" TargetMode="External"/><Relationship Id="rId2" Type="http://schemas.openxmlformats.org/officeDocument/2006/relationships/hyperlink" Target="https://www.google.co.uk/url?sa=t&amp;rct=j&amp;q=&amp;esrc=s&amp;source=web&amp;cd=1&amp;cad=rja&amp;uact=8&amp;ved=2ahUKEwjnxay-u9ziAhVuSxUIHfthB-8QFjAAegQIABAB&amp;url=https%3A%2F%2Fwww.health-ni.gov.uk%2Farticles%2Fpower-people&amp;usg=AOvVaw32hr95My0CPq8pwdkssn11" TargetMode="Externa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307079"/>
            <a:ext cx="10515600" cy="2869883"/>
          </a:xfrm>
        </p:spPr>
        <p:txBody>
          <a:bodyPr/>
          <a:lstStyle/>
          <a:p>
            <a:pPr marL="0" indent="0">
              <a:buNone/>
            </a:pPr>
            <a:r>
              <a:rPr lang="en-GB" dirty="0"/>
              <a:t> </a:t>
            </a:r>
          </a:p>
        </p:txBody>
      </p:sp>
      <p:pic>
        <p:nvPicPr>
          <p:cNvPr id="4" name="Picture 3" descr="cid:image002.png@01D11659.0DD26E10"/>
          <p:cNvPicPr/>
          <p:nvPr/>
        </p:nvPicPr>
        <p:blipFill>
          <a:blip r:embed="rId3">
            <a:extLst>
              <a:ext uri="{28A0092B-C50C-407E-A947-70E740481C1C}">
                <a14:useLocalDpi xmlns:a14="http://schemas.microsoft.com/office/drawing/2010/main" val="0"/>
              </a:ext>
            </a:extLst>
          </a:blip>
          <a:srcRect/>
          <a:stretch>
            <a:fillRect/>
          </a:stretch>
        </p:blipFill>
        <p:spPr bwMode="auto">
          <a:xfrm>
            <a:off x="9122301" y="510176"/>
            <a:ext cx="2674034" cy="855340"/>
          </a:xfrm>
          <a:prstGeom prst="rect">
            <a:avLst/>
          </a:prstGeom>
          <a:noFill/>
          <a:ln>
            <a:noFill/>
          </a:ln>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7291" y="241539"/>
            <a:ext cx="2047335" cy="14610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itle 1"/>
          <p:cNvSpPr txBox="1">
            <a:spLocks/>
          </p:cNvSpPr>
          <p:nvPr/>
        </p:nvSpPr>
        <p:spPr>
          <a:xfrm>
            <a:off x="247291" y="3644179"/>
            <a:ext cx="12145992" cy="229771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hangingPunct="0"/>
            <a:r>
              <a:rPr lang="en-GB" sz="6600" b="1" dirty="0"/>
              <a:t>Service User Involvement/</a:t>
            </a:r>
          </a:p>
          <a:p>
            <a:pPr hangingPunct="0"/>
            <a:r>
              <a:rPr lang="en-GB" sz="6600" b="1" dirty="0"/>
              <a:t>Coproduction </a:t>
            </a:r>
            <a:endParaRPr lang="en-GB" sz="5400" b="1" dirty="0"/>
          </a:p>
          <a:p>
            <a:pPr hangingPunct="0"/>
            <a:r>
              <a:rPr lang="en-GB" sz="3200" b="1" dirty="0"/>
              <a:t>in </a:t>
            </a:r>
          </a:p>
          <a:p>
            <a:pPr hangingPunct="0"/>
            <a:r>
              <a:rPr lang="en-GB" sz="3200" b="1" dirty="0"/>
              <a:t>Social Work Practice Development and Education: </a:t>
            </a:r>
          </a:p>
          <a:p>
            <a:pPr hangingPunct="0"/>
            <a:r>
              <a:rPr lang="en-GB" sz="3200" b="1" dirty="0"/>
              <a:t>A Narrative Review</a:t>
            </a:r>
          </a:p>
          <a:p>
            <a:pPr hangingPunct="0"/>
            <a:endParaRPr lang="en-GB" sz="3200" b="1" dirty="0"/>
          </a:p>
          <a:p>
            <a:pPr hangingPunct="0"/>
            <a:r>
              <a:rPr lang="en-GB" sz="2000" b="1" dirty="0"/>
              <a:t>Patricia Burns, Learning and Development Co-Ordinator </a:t>
            </a:r>
          </a:p>
          <a:p>
            <a:pPr hangingPunct="0"/>
            <a:br>
              <a:rPr lang="en-GB" sz="4000" b="1" dirty="0"/>
            </a:br>
            <a:endParaRPr lang="en-GB" sz="4000" b="1" dirty="0"/>
          </a:p>
        </p:txBody>
      </p:sp>
    </p:spTree>
    <p:extLst>
      <p:ext uri="{BB962C8B-B14F-4D97-AF65-F5344CB8AC3E}">
        <p14:creationId xmlns:p14="http://schemas.microsoft.com/office/powerpoint/2010/main" val="31111217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73481" y="422198"/>
            <a:ext cx="9784080" cy="1508760"/>
          </a:xfrm>
        </p:spPr>
        <p:txBody>
          <a:bodyPr/>
          <a:lstStyle/>
          <a:p>
            <a:r>
              <a:rPr lang="en-GB" dirty="0"/>
              <a:t>References</a:t>
            </a:r>
          </a:p>
        </p:txBody>
      </p:sp>
      <p:sp>
        <p:nvSpPr>
          <p:cNvPr id="6" name="Content Placeholder 5"/>
          <p:cNvSpPr>
            <a:spLocks noGrp="1"/>
          </p:cNvSpPr>
          <p:nvPr>
            <p:ph idx="1"/>
          </p:nvPr>
        </p:nvSpPr>
        <p:spPr>
          <a:xfrm>
            <a:off x="268856" y="1930958"/>
            <a:ext cx="10515600" cy="4762231"/>
          </a:xfrm>
        </p:spPr>
        <p:txBody>
          <a:bodyPr>
            <a:normAutofit/>
          </a:bodyPr>
          <a:lstStyle/>
          <a:p>
            <a:pPr marL="0" indent="0">
              <a:buNone/>
            </a:pPr>
            <a:r>
              <a:rPr lang="en-GB" dirty="0">
                <a:latin typeface="Bliss-Regular"/>
              </a:rPr>
              <a:t>DH (1997) The </a:t>
            </a:r>
            <a:r>
              <a:rPr lang="en-GB" i="1" dirty="0">
                <a:latin typeface="Bliss-Italic"/>
              </a:rPr>
              <a:t>NHS: Modern, dependable</a:t>
            </a:r>
            <a:r>
              <a:rPr lang="en-GB" dirty="0">
                <a:latin typeface="Bliss-Regular"/>
              </a:rPr>
              <a:t>, London: DH</a:t>
            </a:r>
          </a:p>
          <a:p>
            <a:pPr marL="0" indent="0">
              <a:buNone/>
            </a:pPr>
            <a:r>
              <a:rPr lang="en-GB" dirty="0"/>
              <a:t>Department of Health, Social Services and Public Safety: (2009) Personal and Public Involvement (PPI) under Circular HSC (SQSD) 29/07, London: DH.</a:t>
            </a:r>
          </a:p>
          <a:p>
            <a:pPr marL="0" indent="0">
              <a:buNone/>
            </a:pPr>
            <a:r>
              <a:rPr lang="en-GB" dirty="0"/>
              <a:t>DHSSPS (2012) Improving and Safeguarding Social Well-Being: A Strategy for Social Work in Northern Ireland 2012-2022. Available at </a:t>
            </a:r>
            <a:r>
              <a:rPr lang="en-GB" u="sng" dirty="0"/>
              <a:t>https://niscc.info/storage/resources/2012april_dhssps_socialworkstrategy2012-2022_afmck1.pdf accessed Sept 2018</a:t>
            </a:r>
          </a:p>
          <a:p>
            <a:pPr marL="0" indent="0">
              <a:buNone/>
            </a:pPr>
            <a:r>
              <a:rPr lang="en-GB" dirty="0"/>
              <a:t>Department of Health (2016) Health and Wellbeing 2026: Delivering together. DoH: Belfast</a:t>
            </a:r>
          </a:p>
          <a:p>
            <a:pPr marL="0" indent="0">
              <a:buNone/>
            </a:pPr>
            <a:r>
              <a:rPr lang="en-GB" dirty="0"/>
              <a:t>Kelly, &amp; Kennedy (2017) Power to the People: </a:t>
            </a:r>
            <a:r>
              <a:rPr lang="en-GB" b="1" dirty="0"/>
              <a:t>Proposals to Reboot Adult Care &amp; Support in N.I.</a:t>
            </a:r>
            <a:r>
              <a:rPr lang="en-GB" i="1" dirty="0">
                <a:hlinkClick r:id="rId2"/>
              </a:rPr>
              <a:t> </a:t>
            </a:r>
            <a:r>
              <a:rPr lang="en-GB" i="1" dirty="0">
                <a:hlinkClick r:id="rId3"/>
              </a:rPr>
              <a:t>https://www.health-ni.gov.uk/articles/power-people</a:t>
            </a:r>
            <a:r>
              <a:rPr lang="en-GB" i="1" dirty="0"/>
              <a:t> accessed 9.6.19</a:t>
            </a:r>
            <a:endParaRPr lang="en-GB" dirty="0"/>
          </a:p>
          <a:p>
            <a:pPr marL="0" indent="0">
              <a:buNone/>
            </a:pPr>
            <a:r>
              <a:rPr lang="en-GB" dirty="0">
                <a:latin typeface="Bliss-Regular"/>
              </a:rPr>
              <a:t>WHO (World Health Organization) (1978) </a:t>
            </a:r>
            <a:r>
              <a:rPr lang="en-GB" i="1" dirty="0">
                <a:latin typeface="Bliss-Italic"/>
              </a:rPr>
              <a:t>Primary health care</a:t>
            </a:r>
            <a:r>
              <a:rPr lang="en-GB" dirty="0">
                <a:latin typeface="Bliss-Regular"/>
              </a:rPr>
              <a:t>, Geneva: WHO.</a:t>
            </a:r>
            <a:endParaRPr lang="en-GB" dirty="0"/>
          </a:p>
        </p:txBody>
      </p:sp>
      <p:pic>
        <p:nvPicPr>
          <p:cNvPr id="2" name="Picture 1"/>
          <p:cNvPicPr>
            <a:picLocks noChangeAspect="1"/>
          </p:cNvPicPr>
          <p:nvPr/>
        </p:nvPicPr>
        <p:blipFill>
          <a:blip r:embed="rId4"/>
          <a:stretch>
            <a:fillRect/>
          </a:stretch>
        </p:blipFill>
        <p:spPr>
          <a:xfrm>
            <a:off x="9042143" y="561218"/>
            <a:ext cx="2676376" cy="853514"/>
          </a:xfrm>
          <a:prstGeom prst="rect">
            <a:avLst/>
          </a:prstGeom>
        </p:spPr>
      </p:pic>
    </p:spTree>
    <p:extLst>
      <p:ext uri="{BB962C8B-B14F-4D97-AF65-F5344CB8AC3E}">
        <p14:creationId xmlns:p14="http://schemas.microsoft.com/office/powerpoint/2010/main" val="2956363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6542" y="353187"/>
            <a:ext cx="9784080" cy="1508760"/>
          </a:xfrm>
        </p:spPr>
        <p:txBody>
          <a:bodyPr/>
          <a:lstStyle/>
          <a:p>
            <a:r>
              <a:rPr lang="en-GB" b="1" dirty="0"/>
              <a:t>What?</a:t>
            </a:r>
          </a:p>
        </p:txBody>
      </p:sp>
      <p:pic>
        <p:nvPicPr>
          <p:cNvPr id="11" name="Picture Placeholder 10"/>
          <p:cNvPicPr>
            <a:picLocks noGrp="1" noChangeAspect="1"/>
          </p:cNvPicPr>
          <p:nvPr>
            <p:ph type="pic" idx="1"/>
          </p:nvPr>
        </p:nvPicPr>
        <p:blipFill rotWithShape="1">
          <a:blip r:embed="rId3"/>
          <a:srcRect l="2478" t="13045" r="9096" b="13045"/>
          <a:stretch/>
        </p:blipFill>
        <p:spPr>
          <a:xfrm>
            <a:off x="547312" y="2211494"/>
            <a:ext cx="3610621" cy="3811149"/>
          </a:xfrm>
          <a:prstGeom prst="rect">
            <a:avLst/>
          </a:prstGeom>
        </p:spPr>
      </p:pic>
      <p:sp>
        <p:nvSpPr>
          <p:cNvPr id="6" name="Text Placeholder 5"/>
          <p:cNvSpPr>
            <a:spLocks noGrp="1"/>
          </p:cNvSpPr>
          <p:nvPr>
            <p:ph type="body" sz="half" idx="2"/>
          </p:nvPr>
        </p:nvSpPr>
        <p:spPr>
          <a:xfrm>
            <a:off x="4744528" y="2211494"/>
            <a:ext cx="7228937" cy="4361834"/>
          </a:xfrm>
        </p:spPr>
        <p:txBody>
          <a:bodyPr>
            <a:normAutofit fontScale="47500" lnSpcReduction="20000"/>
          </a:bodyPr>
          <a:lstStyle/>
          <a:p>
            <a:r>
              <a:rPr lang="en-GB" sz="5500" dirty="0">
                <a:latin typeface="Arial" panose="020B0604020202020204" pitchFamily="34" charset="0"/>
                <a:ea typeface="Calibri" panose="020F0502020204030204" pitchFamily="34" charset="0"/>
              </a:rPr>
              <a:t>Term Service User is not ideal?</a:t>
            </a:r>
          </a:p>
          <a:p>
            <a:endParaRPr lang="en-GB" sz="5500" dirty="0">
              <a:latin typeface="Arial" panose="020B0604020202020204" pitchFamily="34" charset="0"/>
              <a:ea typeface="Calibri" panose="020F0502020204030204" pitchFamily="34" charset="0"/>
            </a:endParaRPr>
          </a:p>
          <a:p>
            <a:r>
              <a:rPr lang="en-GB" sz="5500" dirty="0">
                <a:latin typeface="Arial" panose="020B0604020202020204" pitchFamily="34" charset="0"/>
                <a:ea typeface="Calibri" panose="020F0502020204030204" pitchFamily="34" charset="0"/>
              </a:rPr>
              <a:t>Great variation in how both service user/carer involvement and co-production are understood (Evolving Concept)</a:t>
            </a:r>
          </a:p>
          <a:p>
            <a:endParaRPr lang="en-GB" sz="5500" dirty="0">
              <a:latin typeface="Arial" panose="020B0604020202020204" pitchFamily="34" charset="0"/>
              <a:ea typeface="Calibri" panose="020F0502020204030204" pitchFamily="34" charset="0"/>
            </a:endParaRPr>
          </a:p>
          <a:p>
            <a:r>
              <a:rPr lang="en-GB" sz="5500" dirty="0">
                <a:latin typeface="Arial" panose="020B0604020202020204" pitchFamily="34" charset="0"/>
                <a:ea typeface="Times New Roman" panose="02020603050405020304" pitchFamily="18" charset="0"/>
              </a:rPr>
              <a:t>Concepts are inter-related in that co-production cannot happen without the involvement of service users, but that co-production goes well beyond the idea of service user involvement</a:t>
            </a:r>
            <a:endParaRPr lang="en-GB" sz="5500" dirty="0">
              <a:latin typeface="Arial" panose="020B0604020202020204" pitchFamily="34" charset="0"/>
              <a:ea typeface="Calibri" panose="020F0502020204030204" pitchFamily="34" charset="0"/>
            </a:endParaRPr>
          </a:p>
          <a:p>
            <a:endParaRPr lang="en-GB" dirty="0">
              <a:latin typeface="Arial" panose="020B0604020202020204" pitchFamily="34" charset="0"/>
              <a:ea typeface="Calibri" panose="020F0502020204030204" pitchFamily="34" charset="0"/>
            </a:endParaRPr>
          </a:p>
          <a:p>
            <a:endParaRPr lang="en-GB" dirty="0"/>
          </a:p>
        </p:txBody>
      </p:sp>
    </p:spTree>
    <p:extLst>
      <p:ext uri="{BB962C8B-B14F-4D97-AF65-F5344CB8AC3E}">
        <p14:creationId xmlns:p14="http://schemas.microsoft.com/office/powerpoint/2010/main" val="17726293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3"/>
          <a:stretch>
            <a:fillRect/>
          </a:stretch>
        </p:blipFill>
        <p:spPr>
          <a:xfrm>
            <a:off x="935285" y="822960"/>
            <a:ext cx="4459675" cy="329184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3" name="Picture 2"/>
          <p:cNvPicPr>
            <a:picLocks noChangeAspect="1"/>
          </p:cNvPicPr>
          <p:nvPr/>
        </p:nvPicPr>
        <p:blipFill>
          <a:blip r:embed="rId4"/>
          <a:stretch>
            <a:fillRect/>
          </a:stretch>
        </p:blipFill>
        <p:spPr>
          <a:xfrm>
            <a:off x="5943600" y="2183130"/>
            <a:ext cx="5925646" cy="4001469"/>
          </a:xfrm>
          <a:prstGeom prst="rect">
            <a:avLst/>
          </a:prstGeom>
        </p:spPr>
      </p:pic>
    </p:spTree>
    <p:extLst>
      <p:ext uri="{BB962C8B-B14F-4D97-AF65-F5344CB8AC3E}">
        <p14:creationId xmlns:p14="http://schemas.microsoft.com/office/powerpoint/2010/main" val="715966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2036" y="465465"/>
            <a:ext cx="9784080" cy="1508760"/>
          </a:xfrm>
        </p:spPr>
        <p:txBody>
          <a:bodyPr/>
          <a:lstStyle/>
          <a:p>
            <a:r>
              <a:rPr lang="en-GB" b="1" dirty="0"/>
              <a:t>Why? </a:t>
            </a:r>
          </a:p>
        </p:txBody>
      </p:sp>
      <p:sp>
        <p:nvSpPr>
          <p:cNvPr id="3" name="Content Placeholder 2"/>
          <p:cNvSpPr>
            <a:spLocks noGrp="1"/>
          </p:cNvSpPr>
          <p:nvPr>
            <p:ph idx="1"/>
          </p:nvPr>
        </p:nvSpPr>
        <p:spPr>
          <a:xfrm>
            <a:off x="207034" y="1974225"/>
            <a:ext cx="11421374" cy="4305805"/>
          </a:xfrm>
        </p:spPr>
        <p:txBody>
          <a:bodyPr>
            <a:normAutofit/>
          </a:bodyPr>
          <a:lstStyle/>
          <a:p>
            <a:r>
              <a:rPr lang="en-GB" dirty="0">
                <a:latin typeface="Bliss-Regular"/>
              </a:rPr>
              <a:t>Drive for user involvement within healthcare has its origins in </a:t>
            </a:r>
            <a:r>
              <a:rPr lang="en-GB" i="1" dirty="0">
                <a:latin typeface="Bliss-Italic"/>
              </a:rPr>
              <a:t>Primary health care</a:t>
            </a:r>
            <a:r>
              <a:rPr lang="en-GB" dirty="0">
                <a:latin typeface="Bliss-Regular"/>
              </a:rPr>
              <a:t>, published by the World Health Organization (WHO) in 1978</a:t>
            </a:r>
          </a:p>
          <a:p>
            <a:r>
              <a:rPr lang="en-GB" dirty="0">
                <a:latin typeface="Bliss-Regular"/>
              </a:rPr>
              <a:t>Legal Requirement NI – </a:t>
            </a:r>
            <a:r>
              <a:rPr lang="en-GB" dirty="0"/>
              <a:t>(DHSSPS, 2009)</a:t>
            </a:r>
            <a:endParaRPr lang="en-GB" dirty="0">
              <a:latin typeface="Bliss-Regular"/>
            </a:endParaRPr>
          </a:p>
          <a:p>
            <a:r>
              <a:rPr lang="en-GB" dirty="0">
                <a:latin typeface="Bliss-Regular"/>
              </a:rPr>
              <a:t>Embedded in key public policy across NI and UK for past 20 years (Health and Wellbeing 2026, Delivering Together – 10 year plan for Health and Social Care transformation, Social Work Strategy 2012)</a:t>
            </a:r>
          </a:p>
          <a:p>
            <a:r>
              <a:rPr lang="en-GB" dirty="0">
                <a:latin typeface="Bliss-Regular"/>
              </a:rPr>
              <a:t>Social Care is in Crisis - </a:t>
            </a:r>
            <a:r>
              <a:rPr lang="en-GB" dirty="0"/>
              <a:t>System wide change is driven by a need to do things differently in the delivery of adult social care – Power to the People (Kelly, &amp; Kennedy, 2017)</a:t>
            </a:r>
          </a:p>
          <a:p>
            <a:r>
              <a:rPr lang="en-GB" dirty="0">
                <a:latin typeface="Bliss-Regular"/>
              </a:rPr>
              <a:t>Some practice guidance emerging/dearth of empirical research evidence</a:t>
            </a:r>
          </a:p>
          <a:p>
            <a:endParaRPr lang="en-GB" dirty="0">
              <a:latin typeface="Bliss-Regular"/>
            </a:endParaRPr>
          </a:p>
          <a:p>
            <a:endParaRPr lang="en-GB" dirty="0">
              <a:latin typeface="Bliss-Regular"/>
            </a:endParaRPr>
          </a:p>
        </p:txBody>
      </p:sp>
      <p:pic>
        <p:nvPicPr>
          <p:cNvPr id="4" name="Picture 3"/>
          <p:cNvPicPr>
            <a:picLocks noChangeAspect="1"/>
          </p:cNvPicPr>
          <p:nvPr/>
        </p:nvPicPr>
        <p:blipFill>
          <a:blip r:embed="rId3"/>
          <a:stretch>
            <a:fillRect/>
          </a:stretch>
        </p:blipFill>
        <p:spPr>
          <a:xfrm>
            <a:off x="8952032" y="465465"/>
            <a:ext cx="2676376" cy="853514"/>
          </a:xfrm>
          <a:prstGeom prst="rect">
            <a:avLst/>
          </a:prstGeom>
        </p:spPr>
      </p:pic>
    </p:spTree>
    <p:extLst>
      <p:ext uri="{BB962C8B-B14F-4D97-AF65-F5344CB8AC3E}">
        <p14:creationId xmlns:p14="http://schemas.microsoft.com/office/powerpoint/2010/main" val="17212309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1266" y="502920"/>
            <a:ext cx="9784080" cy="1508760"/>
          </a:xfrm>
        </p:spPr>
        <p:txBody>
          <a:bodyPr/>
          <a:lstStyle/>
          <a:p>
            <a:r>
              <a:rPr lang="en-GB" b="1" dirty="0"/>
              <a:t>How?</a:t>
            </a:r>
            <a:endParaRPr lang="en-GB" dirty="0"/>
          </a:p>
        </p:txBody>
      </p:sp>
      <p:sp>
        <p:nvSpPr>
          <p:cNvPr id="5" name="Content Placeholder 4"/>
          <p:cNvSpPr>
            <a:spLocks noGrp="1"/>
          </p:cNvSpPr>
          <p:nvPr>
            <p:ph sz="half" idx="1"/>
          </p:nvPr>
        </p:nvSpPr>
        <p:spPr>
          <a:xfrm>
            <a:off x="408425" y="2011680"/>
            <a:ext cx="5354019" cy="4206240"/>
          </a:xfrm>
        </p:spPr>
        <p:txBody>
          <a:bodyPr>
            <a:normAutofit lnSpcReduction="10000"/>
          </a:bodyPr>
          <a:lstStyle/>
          <a:p>
            <a:pPr marL="0" indent="0">
              <a:buNone/>
            </a:pPr>
            <a:r>
              <a:rPr lang="en-GB" sz="2400" dirty="0"/>
              <a:t>3 databases searched: </a:t>
            </a:r>
            <a:r>
              <a:rPr lang="en-GB" sz="2400" dirty="0" err="1"/>
              <a:t>PsycINFO</a:t>
            </a:r>
            <a:r>
              <a:rPr lang="en-GB" sz="2400" dirty="0"/>
              <a:t>, Social Care On-Line and Social Services Abstracts</a:t>
            </a:r>
          </a:p>
          <a:p>
            <a:pPr marL="0" indent="0">
              <a:buNone/>
            </a:pPr>
            <a:r>
              <a:rPr lang="en-GB" sz="2400" dirty="0"/>
              <a:t>Inclusion criteria: Peer Reviewed, Empirical Research related to social work/social work education/service user involvement/participation/engagement/co-production</a:t>
            </a:r>
          </a:p>
          <a:p>
            <a:pPr marL="0" indent="0">
              <a:buNone/>
            </a:pPr>
            <a:r>
              <a:rPr lang="en-GB" sz="2400" dirty="0"/>
              <a:t>Exclusion criteria: Medical/healthcare, neighbourhood, community</a:t>
            </a:r>
          </a:p>
          <a:p>
            <a:endParaRPr lang="en-GB" dirty="0"/>
          </a:p>
        </p:txBody>
      </p:sp>
      <p:sp>
        <p:nvSpPr>
          <p:cNvPr id="6" name="Content Placeholder 5"/>
          <p:cNvSpPr>
            <a:spLocks noGrp="1"/>
          </p:cNvSpPr>
          <p:nvPr>
            <p:ph sz="half" idx="2"/>
          </p:nvPr>
        </p:nvSpPr>
        <p:spPr>
          <a:xfrm>
            <a:off x="6230390" y="2011680"/>
            <a:ext cx="5277247" cy="4206240"/>
          </a:xfrm>
        </p:spPr>
        <p:txBody>
          <a:bodyPr>
            <a:normAutofit lnSpcReduction="10000"/>
          </a:bodyPr>
          <a:lstStyle/>
          <a:p>
            <a:pPr marL="0" indent="0">
              <a:buNone/>
            </a:pPr>
            <a:r>
              <a:rPr lang="en-GB" sz="2400" dirty="0"/>
              <a:t>11 Articles retrieved - </a:t>
            </a:r>
            <a:r>
              <a:rPr lang="en-US" sz="2400" dirty="0"/>
              <a:t>8 Qualitative Studies – Case Study/Focus Groups/Semi-Structured Interviews/Written Narrative &amp; 3 Mixed Method – Survey/Web and Paper Based</a:t>
            </a:r>
          </a:p>
          <a:p>
            <a:pPr marL="0" indent="0">
              <a:lnSpc>
                <a:spcPct val="120000"/>
              </a:lnSpc>
              <a:spcAft>
                <a:spcPts val="0"/>
              </a:spcAft>
              <a:buNone/>
            </a:pPr>
            <a:r>
              <a:rPr lang="en-US" sz="2400" dirty="0"/>
              <a:t>Main Themes identified:  </a:t>
            </a:r>
          </a:p>
          <a:p>
            <a:pPr marL="0" indent="0">
              <a:lnSpc>
                <a:spcPct val="120000"/>
              </a:lnSpc>
              <a:spcAft>
                <a:spcPts val="0"/>
              </a:spcAft>
              <a:buNone/>
            </a:pPr>
            <a:r>
              <a:rPr lang="en-GB" sz="2400" dirty="0">
                <a:ea typeface="Calibri"/>
                <a:cs typeface="Times New Roman"/>
              </a:rPr>
              <a:t>Service User/Carer and Practitioner/Student Perspectives</a:t>
            </a:r>
          </a:p>
          <a:p>
            <a:pPr marL="0" indent="0">
              <a:lnSpc>
                <a:spcPct val="120000"/>
              </a:lnSpc>
              <a:spcAft>
                <a:spcPts val="0"/>
              </a:spcAft>
              <a:buNone/>
            </a:pPr>
            <a:r>
              <a:rPr lang="en-GB" sz="2400" dirty="0">
                <a:ea typeface="Calibri"/>
                <a:cs typeface="Times New Roman"/>
              </a:rPr>
              <a:t>Challenges and Barriers/Models of Good Practice/Learning for Others/Outcomes</a:t>
            </a:r>
          </a:p>
          <a:p>
            <a:endParaRPr lang="en-GB" dirty="0"/>
          </a:p>
        </p:txBody>
      </p:sp>
      <p:pic>
        <p:nvPicPr>
          <p:cNvPr id="7" name="Picture 6"/>
          <p:cNvPicPr>
            <a:picLocks noChangeAspect="1"/>
          </p:cNvPicPr>
          <p:nvPr/>
        </p:nvPicPr>
        <p:blipFill>
          <a:blip r:embed="rId2"/>
          <a:stretch>
            <a:fillRect/>
          </a:stretch>
        </p:blipFill>
        <p:spPr>
          <a:xfrm>
            <a:off x="9182121" y="638605"/>
            <a:ext cx="2676376" cy="853514"/>
          </a:xfrm>
          <a:prstGeom prst="rect">
            <a:avLst/>
          </a:prstGeom>
        </p:spPr>
      </p:pic>
    </p:spTree>
    <p:extLst>
      <p:ext uri="{BB962C8B-B14F-4D97-AF65-F5344CB8AC3E}">
        <p14:creationId xmlns:p14="http://schemas.microsoft.com/office/powerpoint/2010/main" val="5645563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9770" y="502920"/>
            <a:ext cx="9784080" cy="1508760"/>
          </a:xfrm>
        </p:spPr>
        <p:txBody>
          <a:bodyPr/>
          <a:lstStyle/>
          <a:p>
            <a:r>
              <a:rPr lang="en-GB" b="1" dirty="0"/>
              <a:t>Findings</a:t>
            </a:r>
          </a:p>
        </p:txBody>
      </p:sp>
      <p:sp>
        <p:nvSpPr>
          <p:cNvPr id="3" name="Content Placeholder 2"/>
          <p:cNvSpPr>
            <a:spLocks noGrp="1"/>
          </p:cNvSpPr>
          <p:nvPr>
            <p:ph sz="half" idx="1"/>
          </p:nvPr>
        </p:nvSpPr>
        <p:spPr>
          <a:xfrm>
            <a:off x="327804" y="2011680"/>
            <a:ext cx="5632420" cy="4206240"/>
          </a:xfrm>
        </p:spPr>
        <p:txBody>
          <a:bodyPr>
            <a:normAutofit fontScale="85000" lnSpcReduction="20000"/>
          </a:bodyPr>
          <a:lstStyle/>
          <a:p>
            <a:r>
              <a:rPr lang="en-GB" sz="2600" dirty="0"/>
              <a:t>Majority of research retrieved related to involvement in social work education settings </a:t>
            </a:r>
          </a:p>
          <a:p>
            <a:r>
              <a:rPr lang="en-GB" sz="2600" dirty="0"/>
              <a:t>Fairly mainstream approach in Universities</a:t>
            </a:r>
          </a:p>
          <a:p>
            <a:r>
              <a:rPr lang="en-GB" sz="2600" dirty="0"/>
              <a:t>Widely considered as valuable </a:t>
            </a:r>
          </a:p>
          <a:p>
            <a:r>
              <a:rPr lang="en-GB" sz="2600" dirty="0"/>
              <a:t>Students – better insight into service user and carer issues, increase in knowledge and skills and reflection around their core values</a:t>
            </a:r>
          </a:p>
          <a:p>
            <a:r>
              <a:rPr lang="en-GB" sz="2600" dirty="0"/>
              <a:t>Service users/Carers - skills development, growth in confidence, social opportunities - Feeling valued, making a meaningful and purposeful contribution </a:t>
            </a:r>
          </a:p>
          <a:p>
            <a:r>
              <a:rPr lang="en-GB" sz="2600" dirty="0"/>
              <a:t>People valued being paid</a:t>
            </a:r>
          </a:p>
          <a:p>
            <a:endParaRPr lang="en-GB" dirty="0"/>
          </a:p>
        </p:txBody>
      </p:sp>
      <p:sp>
        <p:nvSpPr>
          <p:cNvPr id="4" name="Content Placeholder 3"/>
          <p:cNvSpPr>
            <a:spLocks noGrp="1"/>
          </p:cNvSpPr>
          <p:nvPr>
            <p:ph sz="half" idx="2"/>
          </p:nvPr>
        </p:nvSpPr>
        <p:spPr>
          <a:xfrm>
            <a:off x="6230390" y="2011680"/>
            <a:ext cx="5570545" cy="4206240"/>
          </a:xfrm>
        </p:spPr>
        <p:txBody>
          <a:bodyPr>
            <a:normAutofit fontScale="85000" lnSpcReduction="20000"/>
          </a:bodyPr>
          <a:lstStyle/>
          <a:p>
            <a:r>
              <a:rPr lang="en-GB" sz="2600" dirty="0"/>
              <a:t>Focus on student learning outcomes, less on how this learning is translated to subsequent social work practice</a:t>
            </a:r>
          </a:p>
          <a:p>
            <a:r>
              <a:rPr lang="en-GB" sz="2600" dirty="0"/>
              <a:t>Limited evidence on the inherent challenges for all those involved </a:t>
            </a:r>
          </a:p>
          <a:p>
            <a:r>
              <a:rPr lang="en-GB" sz="2600" dirty="0"/>
              <a:t>Some concern about ‘tokenism’</a:t>
            </a:r>
          </a:p>
          <a:p>
            <a:r>
              <a:rPr lang="en-GB" sz="2600" dirty="0"/>
              <a:t>Less research outside of formal educational setting</a:t>
            </a:r>
          </a:p>
          <a:p>
            <a:endParaRPr lang="en-GB" dirty="0"/>
          </a:p>
          <a:p>
            <a:endParaRPr lang="en-GB" dirty="0"/>
          </a:p>
        </p:txBody>
      </p:sp>
      <p:pic>
        <p:nvPicPr>
          <p:cNvPr id="5" name="Picture 4"/>
          <p:cNvPicPr>
            <a:picLocks noChangeAspect="1"/>
          </p:cNvPicPr>
          <p:nvPr/>
        </p:nvPicPr>
        <p:blipFill>
          <a:blip r:embed="rId2"/>
          <a:stretch>
            <a:fillRect/>
          </a:stretch>
        </p:blipFill>
        <p:spPr>
          <a:xfrm>
            <a:off x="9015662" y="658205"/>
            <a:ext cx="2676376" cy="853514"/>
          </a:xfrm>
          <a:prstGeom prst="rect">
            <a:avLst/>
          </a:prstGeom>
        </p:spPr>
      </p:pic>
    </p:spTree>
    <p:extLst>
      <p:ext uri="{BB962C8B-B14F-4D97-AF65-F5344CB8AC3E}">
        <p14:creationId xmlns:p14="http://schemas.microsoft.com/office/powerpoint/2010/main" val="15978012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025" y="502920"/>
            <a:ext cx="9784080" cy="1508760"/>
          </a:xfrm>
        </p:spPr>
        <p:txBody>
          <a:bodyPr/>
          <a:lstStyle/>
          <a:p>
            <a:r>
              <a:rPr lang="en-GB" b="1" dirty="0"/>
              <a:t>Conclusions/Recommendations</a:t>
            </a:r>
            <a:r>
              <a:rPr lang="en-GB" dirty="0"/>
              <a:t> </a:t>
            </a:r>
          </a:p>
        </p:txBody>
      </p:sp>
      <p:sp>
        <p:nvSpPr>
          <p:cNvPr id="3" name="Content Placeholder 2"/>
          <p:cNvSpPr>
            <a:spLocks noGrp="1"/>
          </p:cNvSpPr>
          <p:nvPr>
            <p:ph sz="half" idx="1"/>
          </p:nvPr>
        </p:nvSpPr>
        <p:spPr>
          <a:xfrm>
            <a:off x="323025" y="2132450"/>
            <a:ext cx="6115499" cy="4206240"/>
          </a:xfrm>
        </p:spPr>
        <p:txBody>
          <a:bodyPr>
            <a:normAutofit lnSpcReduction="10000"/>
          </a:bodyPr>
          <a:lstStyle/>
          <a:p>
            <a:r>
              <a:rPr lang="en-GB" dirty="0"/>
              <a:t>Dearth of Research Outside of University Settings </a:t>
            </a:r>
          </a:p>
          <a:p>
            <a:r>
              <a:rPr lang="en-GB" dirty="0"/>
              <a:t>We have to consider challenges and barriers in order to find creative ways to overcome them</a:t>
            </a:r>
          </a:p>
          <a:p>
            <a:r>
              <a:rPr lang="en-GB" dirty="0"/>
              <a:t>More service user/carers involved in meaningful roles - co-production approach  </a:t>
            </a:r>
          </a:p>
          <a:p>
            <a:r>
              <a:rPr lang="en-GB" dirty="0"/>
              <a:t>Further shift needed from ‘how’ service users/carers are involved to what makes their involvement meaningful and effective</a:t>
            </a:r>
          </a:p>
          <a:p>
            <a:r>
              <a:rPr lang="en-GB" dirty="0"/>
              <a:t>Need to focus on outcomes </a:t>
            </a:r>
          </a:p>
          <a:p>
            <a:endParaRPr lang="en-GB" dirty="0"/>
          </a:p>
          <a:p>
            <a:endParaRPr lang="en-GB" dirty="0"/>
          </a:p>
        </p:txBody>
      </p:sp>
      <p:sp>
        <p:nvSpPr>
          <p:cNvPr id="4" name="Content Placeholder 3"/>
          <p:cNvSpPr>
            <a:spLocks noGrp="1"/>
          </p:cNvSpPr>
          <p:nvPr>
            <p:ph sz="half" idx="2"/>
          </p:nvPr>
        </p:nvSpPr>
        <p:spPr>
          <a:xfrm>
            <a:off x="6869777" y="2011680"/>
            <a:ext cx="4754880" cy="4206240"/>
          </a:xfrm>
        </p:spPr>
        <p:txBody>
          <a:bodyPr>
            <a:normAutofit lnSpcReduction="10000"/>
          </a:bodyPr>
          <a:lstStyle/>
          <a:p>
            <a:r>
              <a:rPr lang="en-GB" dirty="0"/>
              <a:t>More hard evidence on whether the involvement of services users/carers brings about transformative changes or positive outcomes to social work practice. </a:t>
            </a:r>
          </a:p>
          <a:p>
            <a:r>
              <a:rPr lang="en-GB" dirty="0"/>
              <a:t>Useful frameworks and models to overcome challenges - practical application outside of university setting</a:t>
            </a:r>
          </a:p>
          <a:p>
            <a:r>
              <a:rPr lang="en-GB" dirty="0"/>
              <a:t>Clarity about how organisations and social workers should support the involvement of service users in all aspects of social work practice. </a:t>
            </a:r>
          </a:p>
          <a:p>
            <a:endParaRPr lang="en-GB" dirty="0"/>
          </a:p>
          <a:p>
            <a:endParaRPr lang="en-GB" dirty="0"/>
          </a:p>
        </p:txBody>
      </p:sp>
      <p:pic>
        <p:nvPicPr>
          <p:cNvPr id="5" name="Picture 4"/>
          <p:cNvPicPr>
            <a:picLocks noChangeAspect="1"/>
          </p:cNvPicPr>
          <p:nvPr/>
        </p:nvPicPr>
        <p:blipFill>
          <a:blip r:embed="rId2"/>
          <a:stretch>
            <a:fillRect/>
          </a:stretch>
        </p:blipFill>
        <p:spPr>
          <a:xfrm>
            <a:off x="9247217" y="502920"/>
            <a:ext cx="2676376" cy="853514"/>
          </a:xfrm>
          <a:prstGeom prst="rect">
            <a:avLst/>
          </a:prstGeom>
        </p:spPr>
      </p:pic>
    </p:spTree>
    <p:extLst>
      <p:ext uri="{BB962C8B-B14F-4D97-AF65-F5344CB8AC3E}">
        <p14:creationId xmlns:p14="http://schemas.microsoft.com/office/powerpoint/2010/main" val="4751652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497" y="502920"/>
            <a:ext cx="9784080" cy="1508760"/>
          </a:xfrm>
        </p:spPr>
        <p:txBody>
          <a:bodyPr/>
          <a:lstStyle/>
          <a:p>
            <a:r>
              <a:rPr lang="en-GB" b="1" dirty="0"/>
              <a:t>Next Steps</a:t>
            </a:r>
          </a:p>
        </p:txBody>
      </p:sp>
      <p:sp>
        <p:nvSpPr>
          <p:cNvPr id="3" name="Content Placeholder 2"/>
          <p:cNvSpPr>
            <a:spLocks noGrp="1"/>
          </p:cNvSpPr>
          <p:nvPr>
            <p:ph sz="half" idx="1"/>
          </p:nvPr>
        </p:nvSpPr>
        <p:spPr>
          <a:xfrm>
            <a:off x="150497" y="2011680"/>
            <a:ext cx="5809727" cy="4206240"/>
          </a:xfrm>
        </p:spPr>
        <p:txBody>
          <a:bodyPr>
            <a:normAutofit/>
          </a:bodyPr>
          <a:lstStyle/>
          <a:p>
            <a:r>
              <a:rPr lang="en-GB" dirty="0"/>
              <a:t>Co-produced small Scale Qualitative Study – 12 participants</a:t>
            </a:r>
          </a:p>
          <a:p>
            <a:r>
              <a:rPr lang="en-GB" dirty="0"/>
              <a:t>Face to face interviews</a:t>
            </a:r>
          </a:p>
          <a:p>
            <a:r>
              <a:rPr lang="en-GB" dirty="0"/>
              <a:t>Service User/Carer Advisory Group – research design input – e.g. target population, interview questions, inclusivity and accessibility of research </a:t>
            </a:r>
          </a:p>
          <a:p>
            <a:r>
              <a:rPr lang="en-GB" dirty="0"/>
              <a:t>Group meet regularly sharing ideas, assessing progress and reflecting on the research project.</a:t>
            </a:r>
          </a:p>
          <a:p>
            <a:endParaRPr lang="en-GB" dirty="0"/>
          </a:p>
        </p:txBody>
      </p:sp>
      <p:sp>
        <p:nvSpPr>
          <p:cNvPr id="4" name="Content Placeholder 3"/>
          <p:cNvSpPr>
            <a:spLocks noGrp="1"/>
          </p:cNvSpPr>
          <p:nvPr>
            <p:ph sz="half" idx="2"/>
          </p:nvPr>
        </p:nvSpPr>
        <p:spPr>
          <a:xfrm>
            <a:off x="6230390" y="2011680"/>
            <a:ext cx="5361729" cy="4206240"/>
          </a:xfrm>
        </p:spPr>
        <p:txBody>
          <a:bodyPr>
            <a:normAutofit/>
          </a:bodyPr>
          <a:lstStyle/>
          <a:p>
            <a:r>
              <a:rPr lang="en-GB" dirty="0"/>
              <a:t>One member of the group undertook additional training on thematic analysis, coding, use of specialist software to provide further support in terms of thematic analysis of interview transcripts – NVIVO</a:t>
            </a:r>
            <a:endParaRPr lang="en-GB" sz="1400" dirty="0"/>
          </a:p>
          <a:p>
            <a:r>
              <a:rPr lang="en-GB" sz="2400" dirty="0"/>
              <a:t>Presentation of final report  September 2019</a:t>
            </a:r>
          </a:p>
        </p:txBody>
      </p:sp>
      <p:pic>
        <p:nvPicPr>
          <p:cNvPr id="5" name="Picture 4"/>
          <p:cNvPicPr>
            <a:picLocks noChangeAspect="1"/>
          </p:cNvPicPr>
          <p:nvPr/>
        </p:nvPicPr>
        <p:blipFill>
          <a:blip r:embed="rId3"/>
          <a:stretch>
            <a:fillRect/>
          </a:stretch>
        </p:blipFill>
        <p:spPr>
          <a:xfrm>
            <a:off x="8915744" y="611799"/>
            <a:ext cx="2676376" cy="853514"/>
          </a:xfrm>
          <a:prstGeom prst="rect">
            <a:avLst/>
          </a:prstGeom>
        </p:spPr>
      </p:pic>
    </p:spTree>
    <p:extLst>
      <p:ext uri="{BB962C8B-B14F-4D97-AF65-F5344CB8AC3E}">
        <p14:creationId xmlns:p14="http://schemas.microsoft.com/office/powerpoint/2010/main" val="42813435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Thank You</a:t>
            </a:r>
          </a:p>
        </p:txBody>
      </p:sp>
      <p:sp>
        <p:nvSpPr>
          <p:cNvPr id="6" name="Text Placeholder 5"/>
          <p:cNvSpPr>
            <a:spLocks noGrp="1"/>
          </p:cNvSpPr>
          <p:nvPr>
            <p:ph type="body" idx="1"/>
          </p:nvPr>
        </p:nvSpPr>
        <p:spPr/>
        <p:txBody>
          <a:bodyPr/>
          <a:lstStyle/>
          <a:p>
            <a:endParaRPr lang="en-GB"/>
          </a:p>
        </p:txBody>
      </p:sp>
    </p:spTree>
    <p:extLst>
      <p:ext uri="{BB962C8B-B14F-4D97-AF65-F5344CB8AC3E}">
        <p14:creationId xmlns:p14="http://schemas.microsoft.com/office/powerpoint/2010/main" val="1389011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TM03090430[[fn=Banded]]</Template>
  <TotalTime>1145</TotalTime>
  <Words>1031</Words>
  <Application>Microsoft Office PowerPoint</Application>
  <PresentationFormat>Widescreen</PresentationFormat>
  <Paragraphs>75</Paragraphs>
  <Slides>10</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Bliss-Italic</vt:lpstr>
      <vt:lpstr>Bliss-Regular</vt:lpstr>
      <vt:lpstr>Calibri</vt:lpstr>
      <vt:lpstr>Corbel</vt:lpstr>
      <vt:lpstr>Wingdings</vt:lpstr>
      <vt:lpstr>Banded</vt:lpstr>
      <vt:lpstr>PowerPoint Presentation</vt:lpstr>
      <vt:lpstr>What?</vt:lpstr>
      <vt:lpstr>PowerPoint Presentation</vt:lpstr>
      <vt:lpstr>Why? </vt:lpstr>
      <vt:lpstr>How?</vt:lpstr>
      <vt:lpstr>Findings</vt:lpstr>
      <vt:lpstr>Conclusions/Recommendations </vt:lpstr>
      <vt:lpstr>Next Steps</vt:lpstr>
      <vt:lpstr>Thank You</vt:lpstr>
      <vt:lpstr>References</vt:lpstr>
    </vt:vector>
  </TitlesOfParts>
  <Company>Belfast H&amp;SC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Your review focus (with a brief rationale)</dc:title>
  <dc:creator>Burns, PatriciaM</dc:creator>
  <cp:lastModifiedBy>CPD Officer</cp:lastModifiedBy>
  <cp:revision>89</cp:revision>
  <dcterms:created xsi:type="dcterms:W3CDTF">2017-10-27T12:51:32Z</dcterms:created>
  <dcterms:modified xsi:type="dcterms:W3CDTF">2019-06-13T10:17:54Z</dcterms:modified>
</cp:coreProperties>
</file>